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52"/>
  </p:notesMasterIdLst>
  <p:handoutMasterIdLst>
    <p:handoutMasterId r:id="rId153"/>
  </p:handoutMasterIdLst>
  <p:sldIdLst>
    <p:sldId id="256" r:id="rId5"/>
    <p:sldId id="262" r:id="rId6"/>
    <p:sldId id="264" r:id="rId7"/>
    <p:sldId id="297" r:id="rId8"/>
    <p:sldId id="266" r:id="rId9"/>
    <p:sldId id="265" r:id="rId10"/>
    <p:sldId id="272" r:id="rId11"/>
    <p:sldId id="298" r:id="rId12"/>
    <p:sldId id="299" r:id="rId13"/>
    <p:sldId id="502" r:id="rId14"/>
    <p:sldId id="301" r:id="rId15"/>
    <p:sldId id="300" r:id="rId16"/>
    <p:sldId id="302" r:id="rId17"/>
    <p:sldId id="303" r:id="rId18"/>
    <p:sldId id="280" r:id="rId19"/>
    <p:sldId id="304" r:id="rId20"/>
    <p:sldId id="305" r:id="rId21"/>
    <p:sldId id="306" r:id="rId22"/>
    <p:sldId id="307" r:id="rId23"/>
    <p:sldId id="285" r:id="rId24"/>
    <p:sldId id="308" r:id="rId25"/>
    <p:sldId id="309" r:id="rId26"/>
    <p:sldId id="310" r:id="rId27"/>
    <p:sldId id="311" r:id="rId28"/>
    <p:sldId id="312" r:id="rId29"/>
    <p:sldId id="313" r:id="rId30"/>
    <p:sldId id="292" r:id="rId31"/>
    <p:sldId id="314" r:id="rId32"/>
    <p:sldId id="315" r:id="rId33"/>
    <p:sldId id="296" r:id="rId34"/>
    <p:sldId id="316" r:id="rId35"/>
    <p:sldId id="317" r:id="rId36"/>
    <p:sldId id="427" r:id="rId37"/>
    <p:sldId id="428" r:id="rId38"/>
    <p:sldId id="429" r:id="rId39"/>
    <p:sldId id="430" r:id="rId40"/>
    <p:sldId id="505" r:id="rId41"/>
    <p:sldId id="506" r:id="rId42"/>
    <p:sldId id="507" r:id="rId43"/>
    <p:sldId id="431" r:id="rId44"/>
    <p:sldId id="432" r:id="rId45"/>
    <p:sldId id="503" r:id="rId46"/>
    <p:sldId id="504" r:id="rId47"/>
    <p:sldId id="433" r:id="rId48"/>
    <p:sldId id="435" r:id="rId49"/>
    <p:sldId id="257" r:id="rId50"/>
    <p:sldId id="258" r:id="rId51"/>
    <p:sldId id="259" r:id="rId52"/>
    <p:sldId id="260" r:id="rId53"/>
    <p:sldId id="261" r:id="rId54"/>
    <p:sldId id="436" r:id="rId55"/>
    <p:sldId id="437" r:id="rId56"/>
    <p:sldId id="439" r:id="rId57"/>
    <p:sldId id="270" r:id="rId58"/>
    <p:sldId id="276" r:id="rId59"/>
    <p:sldId id="277" r:id="rId60"/>
    <p:sldId id="278" r:id="rId61"/>
    <p:sldId id="279" r:id="rId62"/>
    <p:sldId id="440" r:id="rId63"/>
    <p:sldId id="281" r:id="rId64"/>
    <p:sldId id="282" r:id="rId65"/>
    <p:sldId id="283" r:id="rId66"/>
    <p:sldId id="284" r:id="rId67"/>
    <p:sldId id="441" r:id="rId68"/>
    <p:sldId id="442" r:id="rId69"/>
    <p:sldId id="443" r:id="rId70"/>
    <p:sldId id="444" r:id="rId71"/>
    <p:sldId id="445" r:id="rId72"/>
    <p:sldId id="446" r:id="rId73"/>
    <p:sldId id="267" r:id="rId74"/>
    <p:sldId id="268" r:id="rId75"/>
    <p:sldId id="269" r:id="rId76"/>
    <p:sldId id="447" r:id="rId77"/>
    <p:sldId id="271" r:id="rId78"/>
    <p:sldId id="448" r:id="rId79"/>
    <p:sldId id="450" r:id="rId80"/>
    <p:sldId id="451" r:id="rId81"/>
    <p:sldId id="273" r:id="rId82"/>
    <p:sldId id="286" r:id="rId83"/>
    <p:sldId id="452" r:id="rId84"/>
    <p:sldId id="453" r:id="rId85"/>
    <p:sldId id="454" r:id="rId86"/>
    <p:sldId id="455" r:id="rId87"/>
    <p:sldId id="456" r:id="rId88"/>
    <p:sldId id="457" r:id="rId89"/>
    <p:sldId id="458" r:id="rId90"/>
    <p:sldId id="460" r:id="rId91"/>
    <p:sldId id="461" r:id="rId92"/>
    <p:sldId id="462" r:id="rId93"/>
    <p:sldId id="463" r:id="rId94"/>
    <p:sldId id="464" r:id="rId95"/>
    <p:sldId id="465" r:id="rId96"/>
    <p:sldId id="466" r:id="rId97"/>
    <p:sldId id="467" r:id="rId98"/>
    <p:sldId id="469" r:id="rId99"/>
    <p:sldId id="470" r:id="rId100"/>
    <p:sldId id="471" r:id="rId101"/>
    <p:sldId id="473" r:id="rId102"/>
    <p:sldId id="474" r:id="rId103"/>
    <p:sldId id="475" r:id="rId104"/>
    <p:sldId id="476" r:id="rId105"/>
    <p:sldId id="477" r:id="rId106"/>
    <p:sldId id="478" r:id="rId107"/>
    <p:sldId id="480" r:id="rId108"/>
    <p:sldId id="481" r:id="rId109"/>
    <p:sldId id="482" r:id="rId110"/>
    <p:sldId id="483" r:id="rId111"/>
    <p:sldId id="484" r:id="rId112"/>
    <p:sldId id="485" r:id="rId113"/>
    <p:sldId id="486" r:id="rId114"/>
    <p:sldId id="487" r:id="rId115"/>
    <p:sldId id="488" r:id="rId116"/>
    <p:sldId id="489" r:id="rId117"/>
    <p:sldId id="342" r:id="rId118"/>
    <p:sldId id="373" r:id="rId119"/>
    <p:sldId id="374" r:id="rId120"/>
    <p:sldId id="375" r:id="rId121"/>
    <p:sldId id="382" r:id="rId122"/>
    <p:sldId id="383" r:id="rId123"/>
    <p:sldId id="384" r:id="rId124"/>
    <p:sldId id="385" r:id="rId125"/>
    <p:sldId id="386" r:id="rId126"/>
    <p:sldId id="387" r:id="rId127"/>
    <p:sldId id="388" r:id="rId128"/>
    <p:sldId id="389" r:id="rId129"/>
    <p:sldId id="390" r:id="rId130"/>
    <p:sldId id="391" r:id="rId131"/>
    <p:sldId id="365" r:id="rId132"/>
    <p:sldId id="392" r:id="rId133"/>
    <p:sldId id="393" r:id="rId134"/>
    <p:sldId id="394" r:id="rId135"/>
    <p:sldId id="395" r:id="rId136"/>
    <p:sldId id="396" r:id="rId137"/>
    <p:sldId id="378" r:id="rId138"/>
    <p:sldId id="491" r:id="rId139"/>
    <p:sldId id="492" r:id="rId140"/>
    <p:sldId id="493" r:id="rId141"/>
    <p:sldId id="494" r:id="rId142"/>
    <p:sldId id="495" r:id="rId143"/>
    <p:sldId id="496" r:id="rId144"/>
    <p:sldId id="497" r:id="rId145"/>
    <p:sldId id="498" r:id="rId146"/>
    <p:sldId id="501" r:id="rId147"/>
    <p:sldId id="499" r:id="rId148"/>
    <p:sldId id="500" r:id="rId149"/>
    <p:sldId id="274" r:id="rId150"/>
    <p:sldId id="275" r:id="rId1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70" d="100"/>
          <a:sy n="70" d="100"/>
        </p:scale>
        <p:origin x="762"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9/2/2024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9/2/2024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23329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74701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66853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330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396076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209019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3478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5273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2166963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64</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44312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132</a:t>
            </a:fld>
            <a:endParaRPr lang="en-US" dirty="0"/>
          </a:p>
        </p:txBody>
      </p:sp>
    </p:spTree>
    <p:extLst>
      <p:ext uri="{BB962C8B-B14F-4D97-AF65-F5344CB8AC3E}">
        <p14:creationId xmlns:p14="http://schemas.microsoft.com/office/powerpoint/2010/main" val="3346110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133</a:t>
            </a:fld>
            <a:endParaRPr lang="en-US" dirty="0"/>
          </a:p>
        </p:txBody>
      </p:sp>
    </p:spTree>
    <p:extLst>
      <p:ext uri="{BB962C8B-B14F-4D97-AF65-F5344CB8AC3E}">
        <p14:creationId xmlns:p14="http://schemas.microsoft.com/office/powerpoint/2010/main" val="117773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134</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380882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177652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2774058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81980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78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518444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855828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20041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004860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37934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81017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9590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46876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877059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811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88119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619453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1954454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138530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97236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6"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700" r:id="rId30"/>
    <p:sldLayoutId id="2147483701" r:id="rId31"/>
    <p:sldLayoutId id="2147483702" r:id="rId32"/>
    <p:sldLayoutId id="2147483703" r:id="rId33"/>
    <p:sldLayoutId id="2147483704" r:id="rId3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53374" y="2311925"/>
            <a:ext cx="6858000" cy="1367896"/>
          </a:xfrm>
        </p:spPr>
        <p:txBody>
          <a:bodyPr anchor="ctr">
            <a:normAutofit fontScale="90000"/>
          </a:bodyPr>
          <a:lstStyle/>
          <a:p>
            <a:pPr algn="ctr"/>
            <a:r>
              <a:rPr lang="en-US" b="1" dirty="0"/>
              <a:t>The Evolution of Cybersecurity</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33662" y="3844922"/>
            <a:ext cx="6857999" cy="953029"/>
          </a:xfrm>
        </p:spPr>
        <p:txBody>
          <a:bodyPr>
            <a:normAutofit/>
          </a:bodyPr>
          <a:lstStyle/>
          <a:p>
            <a:pPr algn="ctr"/>
            <a:r>
              <a:rPr lang="en-US" b="1" dirty="0">
                <a:latin typeface="Arial" panose="020B0604020202020204" pitchFamily="34" charset="0"/>
                <a:cs typeface="Arial" panose="020B0604020202020204" pitchFamily="34" charset="0"/>
              </a:rPr>
              <a:t>A journey through time and technology</a:t>
            </a:r>
          </a:p>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1" name="Group 10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2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4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4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57" name="Group 156">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8" name="Rectangle 157">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61" name="Group 160">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2"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3"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4"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5"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66"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7"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8"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3"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9"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0"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3"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0"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1"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3"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4"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5"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2"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3"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4"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5"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217" name="Group 216">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8"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9"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0"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1"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2"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5"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pic>
        <p:nvPicPr>
          <p:cNvPr id="7" name="Picture 6">
            <a:extLst>
              <a:ext uri="{FF2B5EF4-FFF2-40B4-BE49-F238E27FC236}">
                <a16:creationId xmlns:a16="http://schemas.microsoft.com/office/drawing/2014/main" id="{49B3B27A-797F-8931-E2EF-949CBE84B97D}"/>
              </a:ext>
            </a:extLst>
          </p:cNvPr>
          <p:cNvPicPr>
            <a:picLocks noChangeAspect="1"/>
          </p:cNvPicPr>
          <p:nvPr/>
        </p:nvPicPr>
        <p:blipFill>
          <a:blip r:embed="rId4"/>
          <a:stretch>
            <a:fillRect/>
          </a:stretch>
        </p:blipFill>
        <p:spPr>
          <a:xfrm>
            <a:off x="3729037" y="177421"/>
            <a:ext cx="4932097" cy="6251954"/>
          </a:xfrm>
          <a:prstGeom prst="rect">
            <a:avLst/>
          </a:prstGeom>
        </p:spPr>
      </p:pic>
    </p:spTree>
    <p:extLst>
      <p:ext uri="{BB962C8B-B14F-4D97-AF65-F5344CB8AC3E}">
        <p14:creationId xmlns:p14="http://schemas.microsoft.com/office/powerpoint/2010/main" val="3581411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179914" y="954873"/>
            <a:ext cx="8215567" cy="505625"/>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dirty="0">
                <a:latin typeface="Segoe UI" panose="020B0502040204020203" pitchFamily="34" charset="0"/>
                <a:ea typeface="Segoe UI" panose="020B0502040204020203" pitchFamily="34" charset="0"/>
                <a:cs typeface="Segoe UI" panose="020B0502040204020203" pitchFamily="34" charset="0"/>
              </a:rPr>
              <a:t>4</a:t>
            </a:r>
            <a:r>
              <a:rPr lang="it-IT" sz="2118" b="1" cap="none" dirty="0">
                <a:latin typeface="Segoe UI" panose="020B0502040204020203" pitchFamily="34" charset="0"/>
                <a:ea typeface="Segoe UI" panose="020B0502040204020203" pitchFamily="34" charset="0"/>
                <a:cs typeface="Segoe UI" panose="020B0502040204020203" pitchFamily="34" charset="0"/>
              </a:rPr>
              <a:t>.</a:t>
            </a:r>
            <a:r>
              <a:rPr lang="en-US" sz="2118" b="1" dirty="0"/>
              <a:t> Intrusion Detection And Prevention System (IDPS)</a:t>
            </a:r>
            <a:endParaRPr lang="it-IT" sz="1235" cap="none" dirty="0">
              <a:latin typeface="Segoe MDL2 Assets" panose="050A0102010101010101" pitchFamily="18"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63709A9-BCA0-456B-B93C-62F64922B28B}"/>
              </a:ext>
            </a:extLst>
          </p:cNvPr>
          <p:cNvSpPr txBox="1"/>
          <p:nvPr/>
        </p:nvSpPr>
        <p:spPr>
          <a:xfrm>
            <a:off x="1179914" y="3924427"/>
            <a:ext cx="4437529" cy="461665"/>
          </a:xfrm>
          <a:prstGeom prst="rect">
            <a:avLst/>
          </a:prstGeom>
          <a:noFill/>
        </p:spPr>
        <p:txBody>
          <a:bodyPr wrap="square">
            <a:spAutoFit/>
          </a:bodyPr>
          <a:lstStyle/>
          <a:p>
            <a:r>
              <a:rPr lang="en-US" sz="2400" b="1" dirty="0"/>
              <a:t>5. Encryption</a:t>
            </a:r>
            <a:endParaRPr lang="en-US" sz="2400"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179914" y="4440854"/>
            <a:ext cx="8089602"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a:t>
            </a:r>
            <a:r>
              <a:rPr lang="en-US" altLang="en-NG" sz="1765" dirty="0">
                <a:latin typeface="Calibri "/>
              </a:rPr>
              <a:t> </a:t>
            </a:r>
            <a:r>
              <a:rPr lang="en-US" sz="1765" dirty="0"/>
              <a:t>Encryption is the process of converting data into a coded format to prevent unauthorized access.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a:t>
            </a:r>
            <a:r>
              <a:rPr lang="en-US" altLang="en-NG" sz="1765" dirty="0">
                <a:latin typeface="Calibri "/>
              </a:rPr>
              <a:t> </a:t>
            </a:r>
            <a:r>
              <a:rPr lang="en-US" sz="1765" dirty="0"/>
              <a:t>Encryption can be applied to data at rest (stored data) and data in transit (data being transmitted). It ensures that even if data is intercepted or accessed without authorization, it remains unreadable and secure.</a:t>
            </a: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p:txBody>
      </p:sp>
      <p:sp>
        <p:nvSpPr>
          <p:cNvPr id="3" name="Rectangle 2">
            <a:extLst>
              <a:ext uri="{FF2B5EF4-FFF2-40B4-BE49-F238E27FC236}">
                <a16:creationId xmlns:a16="http://schemas.microsoft.com/office/drawing/2014/main" id="{C2BB6A2C-37E7-4BB9-98CA-8CA92B1A2564}"/>
              </a:ext>
            </a:extLst>
          </p:cNvPr>
          <p:cNvSpPr>
            <a:spLocks noChangeArrowheads="1"/>
          </p:cNvSpPr>
          <p:nvPr/>
        </p:nvSpPr>
        <p:spPr bwMode="auto">
          <a:xfrm>
            <a:off x="1179914" y="1843496"/>
            <a:ext cx="7560221" cy="198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682" tIns="40341" rIns="80682" bIns="40341" numCol="1" anchor="ctr" anchorCtr="0" compatLnSpc="1">
            <a:prstTxWarp prst="textNoShape">
              <a:avLst/>
            </a:prstTxWarp>
            <a:spAutoFit/>
          </a:bodyPr>
          <a:lstStyle/>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Definition</a:t>
            </a:r>
            <a:r>
              <a:rPr lang="en-NG" altLang="en-NG" sz="1765" dirty="0"/>
              <a:t>: IDPS are systems designed to detect and respond to suspicious</a:t>
            </a:r>
            <a:endParaRPr lang="en-US" altLang="en-NG" sz="1765" dirty="0"/>
          </a:p>
          <a:p>
            <a:pPr defTabSz="806867" eaLnBrk="0" fontAlgn="base" hangingPunct="0">
              <a:spcBef>
                <a:spcPct val="0"/>
              </a:spcBef>
              <a:spcAft>
                <a:spcPct val="0"/>
              </a:spcAft>
            </a:pPr>
            <a:r>
              <a:rPr lang="en-US" altLang="en-NG" sz="1765" dirty="0"/>
              <a:t>   </a:t>
            </a:r>
            <a:r>
              <a:rPr lang="en-NG" altLang="en-NG" sz="1765" dirty="0"/>
              <a:t> activities or policy violations within a network.</a:t>
            </a:r>
            <a:endParaRPr lang="en-US" altLang="en-NG" sz="1765" dirty="0"/>
          </a:p>
          <a:p>
            <a:pPr marL="252146" indent="-252146" defTabSz="806867" eaLnBrk="0" fontAlgn="base" hangingPunct="0">
              <a:spcBef>
                <a:spcPct val="0"/>
              </a:spcBef>
              <a:spcAft>
                <a:spcPct val="0"/>
              </a:spcAft>
              <a:buFont typeface="Wingdings" panose="05000000000000000000" pitchFamily="2" charset="2"/>
              <a:buChar char="Ø"/>
            </a:pPr>
            <a:endParaRPr lang="en-NG" altLang="en-NG" sz="1765" dirty="0"/>
          </a:p>
          <a:p>
            <a:pPr marL="252146" indent="-252146" defTabSz="806867" eaLnBrk="0" fontAlgn="base" hangingPunct="0">
              <a:spcBef>
                <a:spcPct val="0"/>
              </a:spcBef>
              <a:spcAft>
                <a:spcPct val="0"/>
              </a:spcAft>
              <a:buFont typeface="Wingdings" panose="05000000000000000000" pitchFamily="2" charset="2"/>
              <a:buChar char="Ø"/>
            </a:pPr>
            <a:r>
              <a:rPr lang="en-NG" altLang="en-NG" sz="1765" b="1" dirty="0"/>
              <a:t>Explanation</a:t>
            </a:r>
            <a:r>
              <a:rPr lang="en-NG" altLang="en-NG" sz="1765" dirty="0"/>
              <a:t>: Intrusion Detection Systems (IDS) monitor network traffic</a:t>
            </a:r>
            <a:endParaRPr lang="en-US" altLang="en-NG" sz="1765" dirty="0"/>
          </a:p>
          <a:p>
            <a:pPr defTabSz="806867" eaLnBrk="0" fontAlgn="base" hangingPunct="0">
              <a:spcBef>
                <a:spcPct val="0"/>
              </a:spcBef>
              <a:spcAft>
                <a:spcPct val="0"/>
              </a:spcAft>
            </a:pPr>
            <a:r>
              <a:rPr lang="en-US" altLang="en-NG" sz="1765" dirty="0"/>
              <a:t>   </a:t>
            </a:r>
            <a:r>
              <a:rPr lang="en-NG" altLang="en-NG" sz="1765" dirty="0"/>
              <a:t> for malicious </a:t>
            </a:r>
            <a:r>
              <a:rPr lang="en-US" altLang="en-NG" sz="1765" dirty="0"/>
              <a:t> </a:t>
            </a:r>
            <a:r>
              <a:rPr lang="en-NG" altLang="en-NG" sz="1765" dirty="0"/>
              <a:t>activity,</a:t>
            </a:r>
            <a:r>
              <a:rPr lang="en-US" altLang="en-NG" sz="1765" dirty="0"/>
              <a:t> </a:t>
            </a:r>
            <a:r>
              <a:rPr lang="en-NG" altLang="en-NG" sz="1765" dirty="0"/>
              <a:t>while Intrusion Prevention Systems (IPS) actively block </a:t>
            </a:r>
            <a:endParaRPr lang="en-US" altLang="en-NG" sz="1765" dirty="0"/>
          </a:p>
          <a:p>
            <a:pPr defTabSz="806867" eaLnBrk="0" fontAlgn="base" hangingPunct="0">
              <a:spcBef>
                <a:spcPct val="0"/>
              </a:spcBef>
              <a:spcAft>
                <a:spcPct val="0"/>
              </a:spcAft>
            </a:pPr>
            <a:r>
              <a:rPr lang="en-US" altLang="en-NG" sz="1765" dirty="0"/>
              <a:t>    </a:t>
            </a:r>
            <a:r>
              <a:rPr lang="en-NG" altLang="en-NG" sz="1765" dirty="0"/>
              <a:t>or prevent</a:t>
            </a:r>
            <a:r>
              <a:rPr lang="en-US" altLang="en-NG" sz="1765" dirty="0"/>
              <a:t> </a:t>
            </a:r>
            <a:r>
              <a:rPr lang="en-NG" altLang="en-NG" sz="1765" dirty="0"/>
              <a:t>detected threats. Together, they provide real-time protection against</a:t>
            </a:r>
            <a:endParaRPr lang="en-US" altLang="en-NG" sz="1765" dirty="0"/>
          </a:p>
          <a:p>
            <a:pPr defTabSz="806867" eaLnBrk="0" fontAlgn="base" hangingPunct="0">
              <a:spcBef>
                <a:spcPct val="0"/>
              </a:spcBef>
              <a:spcAft>
                <a:spcPct val="0"/>
              </a:spcAft>
            </a:pPr>
            <a:r>
              <a:rPr lang="en-US" altLang="en-NG" sz="1765" dirty="0"/>
              <a:t>   </a:t>
            </a:r>
            <a:r>
              <a:rPr lang="en-NG" altLang="en-NG" sz="1765" dirty="0"/>
              <a:t> potential security breaches. </a:t>
            </a:r>
          </a:p>
        </p:txBody>
      </p:sp>
    </p:spTree>
    <p:extLst>
      <p:ext uri="{BB962C8B-B14F-4D97-AF65-F5344CB8AC3E}">
        <p14:creationId xmlns:p14="http://schemas.microsoft.com/office/powerpoint/2010/main" val="33409911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402511"/>
            <a:ext cx="8215566" cy="4655121"/>
          </a:xfrm>
          <a:prstGeom prst="rect">
            <a:avLst/>
          </a:prstGeom>
          <a:noFill/>
        </p:spPr>
        <p:txBody>
          <a:bodyPr wrap="square" rtlCol="0">
            <a:spAutoFit/>
          </a:bodyPr>
          <a:lstStyle/>
          <a:p>
            <a:pPr marL="453862" indent="-453862">
              <a:buAutoNum type="arabicPeriod"/>
            </a:pPr>
            <a:r>
              <a:rPr lang="en-US" sz="2471" b="1" dirty="0"/>
              <a:t>Equifax Data Breach (2017)</a:t>
            </a:r>
          </a:p>
          <a:p>
            <a:pPr marL="453862" indent="-453862">
              <a:buAutoNum type="arabicPeriod"/>
            </a:pPr>
            <a:endParaRPr lang="en-US" sz="2471" dirty="0"/>
          </a:p>
          <a:p>
            <a:pPr marL="302575" indent="-302575">
              <a:buFont typeface="Wingdings" panose="05000000000000000000" pitchFamily="2" charset="2"/>
              <a:buChar char="Ø"/>
            </a:pPr>
            <a:r>
              <a:rPr lang="en-US" sz="2471" b="1" dirty="0"/>
              <a:t>Overview</a:t>
            </a:r>
            <a:r>
              <a:rPr lang="en-US" sz="2471" dirty="0"/>
              <a:t>: Equifax experienced a data breach due to a failure to patch a known vulnerability in Apache Struts, a web application framework.</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Impact</a:t>
            </a:r>
            <a:r>
              <a:rPr lang="en-US" sz="2471" dirty="0"/>
              <a:t>: Personal information of approximately 147 million individuals was exposed, including Social Security numbers and birthdates.</a:t>
            </a:r>
          </a:p>
          <a:p>
            <a:pPr marL="302575" indent="-302575">
              <a:buFont typeface="Wingdings" panose="05000000000000000000" pitchFamily="2" charset="2"/>
              <a:buChar char="Ø"/>
            </a:pPr>
            <a:endParaRPr lang="en-US" sz="2471" dirty="0"/>
          </a:p>
          <a:p>
            <a:pPr marL="302575" indent="-302575">
              <a:buFont typeface="Wingdings" panose="05000000000000000000" pitchFamily="2" charset="2"/>
              <a:buChar char="Ø"/>
            </a:pPr>
            <a:r>
              <a:rPr lang="en-US" sz="2471" b="1" dirty="0"/>
              <a:t>Lesson Learned</a:t>
            </a:r>
            <a:r>
              <a:rPr lang="en-US" sz="2471" dirty="0"/>
              <a:t>: Regularly updating and patching software vulnerabilities is crucial to prevent such large-scale breaches.</a:t>
            </a:r>
          </a:p>
        </p:txBody>
      </p:sp>
    </p:spTree>
    <p:extLst>
      <p:ext uri="{BB962C8B-B14F-4D97-AF65-F5344CB8AC3E}">
        <p14:creationId xmlns:p14="http://schemas.microsoft.com/office/powerpoint/2010/main" val="3466208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288482"/>
          </a:xfrm>
          <a:prstGeom prst="rect">
            <a:avLst/>
          </a:prstGeom>
          <a:noFill/>
        </p:spPr>
        <p:txBody>
          <a:bodyPr wrap="square" rtlCol="0">
            <a:spAutoFit/>
          </a:bodyPr>
          <a:lstStyle/>
          <a:p>
            <a:r>
              <a:rPr lang="en-US" sz="2559" b="1" dirty="0"/>
              <a:t>Target Cyberattack (2013)</a:t>
            </a:r>
          </a:p>
          <a:p>
            <a:endParaRPr lang="en-US" sz="2471" dirty="0"/>
          </a:p>
          <a:p>
            <a:pPr marL="403433" indent="-403433">
              <a:buFont typeface="Wingdings" panose="05000000000000000000" pitchFamily="2" charset="2"/>
              <a:buChar char="Ø"/>
            </a:pPr>
            <a:r>
              <a:rPr lang="en-US" sz="2471" b="1" dirty="0"/>
              <a:t>Overview</a:t>
            </a:r>
            <a:r>
              <a:rPr lang="en-US" sz="2471" dirty="0"/>
              <a:t>: Attackers gained access to Target's network using compromised vendor credentials.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Credit and debit card information of over 40 million customers was stolen.</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Strengthening third-party security and closely monitoring vendor access are essential to mitigate risks associated with external partners.</a:t>
            </a:r>
          </a:p>
        </p:txBody>
      </p:sp>
    </p:spTree>
    <p:extLst>
      <p:ext uri="{BB962C8B-B14F-4D97-AF65-F5344CB8AC3E}">
        <p14:creationId xmlns:p14="http://schemas.microsoft.com/office/powerpoint/2010/main" val="2739215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35">
            <a:extLst>
              <a:ext uri="{FF2B5EF4-FFF2-40B4-BE49-F238E27FC236}">
                <a16:creationId xmlns:a16="http://schemas.microsoft.com/office/drawing/2014/main" id="{FD7C7270-6286-438D-B619-68859E41E4B6}"/>
              </a:ext>
            </a:extLst>
          </p:cNvPr>
          <p:cNvSpPr txBox="1">
            <a:spLocks noGrp="1"/>
          </p:cNvSpPr>
          <p:nvPr>
            <p:ph type="title" idx="4294967295"/>
          </p:nvPr>
        </p:nvSpPr>
        <p:spPr>
          <a:xfrm>
            <a:off x="1985064" y="497499"/>
            <a:ext cx="8215566" cy="62694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en-US" sz="2647" b="1" dirty="0">
                <a:latin typeface="+mn-lt"/>
              </a:rPr>
              <a:t>Case Studies on Effective Network Security</a:t>
            </a:r>
            <a:endParaRPr lang="it-IT" sz="2647" b="1" cap="none" dirty="0">
              <a:latin typeface="+mn-lt"/>
              <a:ea typeface="Segoe UI" panose="020B0502040204020203" pitchFamily="34" charset="0"/>
              <a:cs typeface="Segoe UI" panose="020B0502040204020203" pitchFamily="34" charset="0"/>
            </a:endParaRPr>
          </a:p>
        </p:txBody>
      </p:sp>
      <p:sp>
        <p:nvSpPr>
          <p:cNvPr id="5" name="CasellaDiTesto 35">
            <a:extLst>
              <a:ext uri="{FF2B5EF4-FFF2-40B4-BE49-F238E27FC236}">
                <a16:creationId xmlns:a16="http://schemas.microsoft.com/office/drawing/2014/main" id="{93A1F7F4-255B-43F9-AA0D-2091A57B8E23}"/>
              </a:ext>
            </a:extLst>
          </p:cNvPr>
          <p:cNvSpPr txBox="1"/>
          <p:nvPr/>
        </p:nvSpPr>
        <p:spPr>
          <a:xfrm>
            <a:off x="1985064" y="1675466"/>
            <a:ext cx="8215566" cy="4723088"/>
          </a:xfrm>
          <a:prstGeom prst="rect">
            <a:avLst/>
          </a:prstGeom>
          <a:noFill/>
        </p:spPr>
        <p:txBody>
          <a:bodyPr wrap="square" rtlCol="0">
            <a:spAutoFit/>
          </a:bodyPr>
          <a:lstStyle/>
          <a:p>
            <a:r>
              <a:rPr lang="en-US" sz="2559" b="1" dirty="0"/>
              <a:t>3. Capital One Data Breach (2019)</a:t>
            </a:r>
          </a:p>
          <a:p>
            <a:endParaRPr lang="en-US" sz="2824" dirty="0"/>
          </a:p>
          <a:p>
            <a:pPr marL="403433" indent="-403433">
              <a:buFont typeface="Wingdings" panose="05000000000000000000" pitchFamily="2" charset="2"/>
              <a:buChar char="Ø"/>
            </a:pPr>
            <a:r>
              <a:rPr lang="en-US" sz="2471" b="1" dirty="0"/>
              <a:t>Overview</a:t>
            </a:r>
            <a:r>
              <a:rPr lang="en-US" sz="2471" dirty="0"/>
              <a:t>: A misconfigured firewall on a cloud server exposed sensitive data of over 100 million customers.</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Impact</a:t>
            </a:r>
            <a:r>
              <a:rPr lang="en-US" sz="2471" dirty="0"/>
              <a:t>: Data exposure included credit applications and personal details, leading to significant financial and reputational damage.</a:t>
            </a:r>
          </a:p>
          <a:p>
            <a:pPr marL="403433" indent="-403433">
              <a:buFont typeface="Wingdings" panose="05000000000000000000" pitchFamily="2" charset="2"/>
              <a:buChar char="Ø"/>
            </a:pPr>
            <a:endParaRPr lang="en-US" sz="2471" dirty="0"/>
          </a:p>
          <a:p>
            <a:pPr marL="403433" indent="-403433">
              <a:buFont typeface="Wingdings" panose="05000000000000000000" pitchFamily="2" charset="2"/>
              <a:buChar char="Ø"/>
            </a:pPr>
            <a:r>
              <a:rPr lang="en-US" sz="2471" b="1" dirty="0"/>
              <a:t>Lesson Learned</a:t>
            </a:r>
            <a:r>
              <a:rPr lang="en-US" sz="2471" dirty="0"/>
              <a:t>: Proper configuration and regular auditing of cloud services and network security settings are critical to prevent unauthorized access.</a:t>
            </a:r>
          </a:p>
        </p:txBody>
      </p:sp>
    </p:spTree>
    <p:extLst>
      <p:ext uri="{BB962C8B-B14F-4D97-AF65-F5344CB8AC3E}">
        <p14:creationId xmlns:p14="http://schemas.microsoft.com/office/powerpoint/2010/main" val="41031063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917D-F893-4F35-9D02-E6BE8E51940F}"/>
              </a:ext>
            </a:extLst>
          </p:cNvPr>
          <p:cNvSpPr>
            <a:spLocks noGrp="1"/>
          </p:cNvSpPr>
          <p:nvPr>
            <p:ph type="ctrTitle"/>
          </p:nvPr>
        </p:nvSpPr>
        <p:spPr>
          <a:xfrm>
            <a:off x="2447533" y="1648549"/>
            <a:ext cx="6815669" cy="1515533"/>
          </a:xfrm>
        </p:spPr>
        <p:txBody>
          <a:bodyPr>
            <a:normAutofit fontScale="90000"/>
          </a:bodyPr>
          <a:lstStyle/>
          <a:p>
            <a:r>
              <a:rPr lang="en-US" sz="5000" dirty="0">
                <a:latin typeface="Berlin Sans FB Demi" panose="020E0802020502020306" pitchFamily="34" charset="0"/>
              </a:rPr>
              <a:t>Chapter 9</a:t>
            </a:r>
            <a:br>
              <a:rPr lang="en-US" sz="5000" dirty="0">
                <a:latin typeface="Berlin Sans FB Demi" panose="020E0802020502020306" pitchFamily="34" charset="0"/>
              </a:rPr>
            </a:br>
            <a:r>
              <a:rPr lang="en-US" sz="5000" dirty="0">
                <a:latin typeface="Berlin Sans FB Demi" panose="020E0802020502020306" pitchFamily="34" charset="0"/>
              </a:rPr>
              <a:t>Network Operations And Monitoring</a:t>
            </a:r>
            <a:endParaRPr lang="en-NG" sz="5000" dirty="0">
              <a:latin typeface="Berlin Sans FB Demi" panose="020E0802020502020306" pitchFamily="34" charset="0"/>
            </a:endParaRPr>
          </a:p>
        </p:txBody>
      </p:sp>
    </p:spTree>
    <p:extLst>
      <p:ext uri="{BB962C8B-B14F-4D97-AF65-F5344CB8AC3E}">
        <p14:creationId xmlns:p14="http://schemas.microsoft.com/office/powerpoint/2010/main" val="711107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1. Network Monitoring Tools and 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Introduction:</a:t>
            </a:r>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Purpose of Network Monitoring:</a:t>
            </a:r>
            <a:endParaRPr lang="en-US"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Ensure network reliability and performance</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Detect and address issues proactively</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Maintain network security</a:t>
            </a:r>
          </a:p>
          <a:p>
            <a:endParaRPr lang="en-NG" dirty="0"/>
          </a:p>
        </p:txBody>
      </p:sp>
    </p:spTree>
    <p:extLst>
      <p:ext uri="{BB962C8B-B14F-4D97-AF65-F5344CB8AC3E}">
        <p14:creationId xmlns:p14="http://schemas.microsoft.com/office/powerpoint/2010/main" val="3805036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p:txBody>
          <a:bodyPr/>
          <a:lstStyle/>
          <a:p>
            <a:r>
              <a:rPr lang="en-US" b="1" dirty="0"/>
              <a:t>1. Nagios:</a:t>
            </a:r>
            <a:endParaRPr lang="en-US" dirty="0"/>
          </a:p>
          <a:p>
            <a:endParaRPr lang="en-NG" dirty="0"/>
          </a:p>
        </p:txBody>
      </p:sp>
      <p:sp>
        <p:nvSpPr>
          <p:cNvPr id="4" name="Content Placeholder 3">
            <a:extLst>
              <a:ext uri="{FF2B5EF4-FFF2-40B4-BE49-F238E27FC236}">
                <a16:creationId xmlns:a16="http://schemas.microsoft.com/office/drawing/2014/main" id="{9E0D3983-2B88-44A4-A784-4E782967814E}"/>
              </a:ext>
            </a:extLst>
          </p:cNvPr>
          <p:cNvSpPr>
            <a:spLocks noGrp="1"/>
          </p:cNvSpPr>
          <p:nvPr>
            <p:ph sz="half" idx="2"/>
          </p:nvPr>
        </p:nvSpPr>
        <p:spPr>
          <a:xfrm>
            <a:off x="1301498" y="2758403"/>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Open-source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Monitors network services, host resources, and system metrics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Alerting, reporting, and extensive plugin support</a:t>
            </a:r>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Zabbix:</a:t>
            </a:r>
            <a:endParaRPr lang="en-US" dirty="0"/>
          </a:p>
          <a:p>
            <a:endParaRPr lang="en-NG" dirty="0"/>
          </a:p>
        </p:txBody>
      </p:sp>
      <p:sp>
        <p:nvSpPr>
          <p:cNvPr id="6" name="Content Placeholder 5">
            <a:extLst>
              <a:ext uri="{FF2B5EF4-FFF2-40B4-BE49-F238E27FC236}">
                <a16:creationId xmlns:a16="http://schemas.microsoft.com/office/drawing/2014/main" id="{A2CD8511-7CEE-45F3-9236-507876F7CDF8}"/>
              </a:ext>
            </a:extLst>
          </p:cNvPr>
          <p:cNvSpPr>
            <a:spLocks noGrp="1"/>
          </p:cNvSpPr>
          <p:nvPr>
            <p:ph sz="quarter" idx="4"/>
          </p:nvPr>
        </p:nvSpPr>
        <p:spPr>
          <a:xfrm>
            <a:off x="6172200" y="2804270"/>
            <a:ext cx="4718304" cy="2632605"/>
          </a:xfrm>
        </p:spPr>
        <p:txBody>
          <a:bodyPr>
            <a:normAutofit/>
          </a:bodyPr>
          <a:lstStyle/>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Comprehensive monitoring tool</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Offers real-time monitoring of servers, networks, and applications</a:t>
            </a:r>
          </a:p>
          <a:p>
            <a:pPr lvl="1">
              <a:buFont typeface="Wingdings" panose="05000000000000000000" pitchFamily="2" charset="2"/>
              <a:buChar char="Ø"/>
            </a:pPr>
            <a:r>
              <a:rPr lang="en-US" dirty="0">
                <a:latin typeface="Calibri" panose="020F0502020204030204" pitchFamily="34" charset="0"/>
                <a:cs typeface="Calibri" panose="020F0502020204030204" pitchFamily="34" charset="0"/>
              </a:rPr>
              <a:t>Features: Customizable dashboards, historical data, and automatic discovery</a:t>
            </a:r>
          </a:p>
          <a:p>
            <a:endParaRPr lang="en-NG" dirty="0"/>
          </a:p>
        </p:txBody>
      </p:sp>
    </p:spTree>
    <p:extLst>
      <p:ext uri="{BB962C8B-B14F-4D97-AF65-F5344CB8AC3E}">
        <p14:creationId xmlns:p14="http://schemas.microsoft.com/office/powerpoint/2010/main" val="154548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p:txBody>
          <a:bodyPr>
            <a:normAutofit/>
          </a:bodyPr>
          <a:lstStyle/>
          <a:p>
            <a:r>
              <a:rPr lang="en-US" b="1" dirty="0"/>
              <a:t>Popular Network Monitoring Tools:</a:t>
            </a: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40626" y="2190485"/>
            <a:ext cx="4649783" cy="823912"/>
          </a:xfrm>
        </p:spPr>
        <p:txBody>
          <a:bodyPr/>
          <a:lstStyle/>
          <a:p>
            <a:r>
              <a:rPr lang="en-US" b="1" dirty="0"/>
              <a:t>3. SolarWinds Network Performance Monitor (NPM):</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107" y="2592307"/>
            <a:ext cx="4718304" cy="576262"/>
          </a:xfrm>
        </p:spPr>
        <p:txBody>
          <a:bodyPr/>
          <a:lstStyle/>
          <a:p>
            <a:r>
              <a:rPr lang="en-US" b="1" dirty="0"/>
              <a:t>4. </a:t>
            </a:r>
            <a:r>
              <a:rPr lang="en-US" b="1" dirty="0" err="1"/>
              <a:t>wireshark</a:t>
            </a:r>
            <a:r>
              <a:rPr lang="en-US" b="1" dirty="0"/>
              <a:t>:</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145431" y="3409950"/>
            <a:ext cx="518763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Commercial tool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Focuses on network performance</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and availability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Intuitive interface, advanced</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buFont typeface="Wingdings" panose="05000000000000000000" pitchFamily="2" charset="2"/>
              <a:buChar char="Ø"/>
            </a:pPr>
            <a:r>
              <a:rPr kumimoji="0" lang="en-NG" altLang="en-NG" sz="2000" b="0" i="0" u="none" strike="noStrike" cap="none" normalizeH="0" baseline="0" dirty="0">
                <a:ln>
                  <a:noFill/>
                </a:ln>
                <a:solidFill>
                  <a:schemeClr val="tx1"/>
                </a:solidFill>
                <a:effectLst/>
                <a:latin typeface="Arial" panose="020B0604020202020204" pitchFamily="34" charset="0"/>
              </a:rPr>
              <a:t>reporting, and network topology mapping </a:t>
            </a: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464009" y="3171981"/>
            <a:ext cx="533030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Network protocol </a:t>
            </a:r>
            <a:r>
              <a:rPr kumimoji="0" lang="en-NG" altLang="en-NG" sz="2000" b="0" i="0" u="none" strike="noStrike" cap="none" normalizeH="0" baseline="0" dirty="0" err="1">
                <a:ln>
                  <a:noFill/>
                </a:ln>
                <a:solidFill>
                  <a:schemeClr val="tx1"/>
                </a:solidFill>
                <a:effectLst/>
                <a:latin typeface="Arial" panose="020B0604020202020204" pitchFamily="34" charset="0"/>
              </a:rPr>
              <a:t>analyzer</a:t>
            </a:r>
            <a:endParaRPr kumimoji="0" lang="en-NG"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Captures and inspects data packets in</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NG" sz="2000" dirty="0">
                <a:solidFill>
                  <a:schemeClr val="tx1"/>
                </a:solidFill>
                <a:latin typeface="Arial" panose="020B0604020202020204" pitchFamily="34" charset="0"/>
              </a:rPr>
              <a:t>    </a:t>
            </a:r>
            <a:r>
              <a:rPr kumimoji="0" lang="en-NG" altLang="en-NG" sz="2000" b="0" i="0" u="none" strike="noStrike" cap="none" normalizeH="0" baseline="0" dirty="0">
                <a:ln>
                  <a:noFill/>
                </a:ln>
                <a:solidFill>
                  <a:schemeClr val="tx1"/>
                </a:solidFill>
                <a:effectLst/>
                <a:latin typeface="Arial" panose="020B0604020202020204" pitchFamily="34" charset="0"/>
              </a:rPr>
              <a:t> real-time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Features: Deep packet inspection, filtering,</a:t>
            </a:r>
            <a:endParaRPr kumimoji="0" lang="en-US" altLang="en-NG"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NG" altLang="en-NG" sz="2000" b="0" i="0" u="none" strike="noStrike" cap="none" normalizeH="0" baseline="0" dirty="0">
                <a:ln>
                  <a:noFill/>
                </a:ln>
                <a:solidFill>
                  <a:schemeClr val="tx1"/>
                </a:solidFill>
                <a:effectLst/>
                <a:latin typeface="Arial" panose="020B0604020202020204" pitchFamily="34" charset="0"/>
              </a:rPr>
              <a:t>and detailed protocol analysis </a:t>
            </a:r>
          </a:p>
        </p:txBody>
      </p:sp>
    </p:spTree>
    <p:extLst>
      <p:ext uri="{BB962C8B-B14F-4D97-AF65-F5344CB8AC3E}">
        <p14:creationId xmlns:p14="http://schemas.microsoft.com/office/powerpoint/2010/main" val="1252288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36968" y="982132"/>
            <a:ext cx="9906000" cy="823912"/>
          </a:xfrm>
        </p:spPr>
        <p:txBody>
          <a:bodyPr>
            <a:normAutofit fontScale="90000"/>
          </a:bodyPr>
          <a:lstStyle/>
          <a:p>
            <a:r>
              <a:rPr lang="en-US" b="1" dirty="0"/>
              <a:t>Techniques: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36968" y="2482022"/>
            <a:ext cx="4649783" cy="823912"/>
          </a:xfrm>
        </p:spPr>
        <p:txBody>
          <a:bodyPr/>
          <a:lstStyle/>
          <a:p>
            <a:r>
              <a:rPr lang="en-US" b="1" dirty="0"/>
              <a:t>1. SNMP (Simple Network Management Protocol):</a:t>
            </a:r>
            <a:endParaRPr lang="en-US" dirty="0"/>
          </a:p>
          <a:p>
            <a:endParaRPr lang="en-NG"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p:txBody>
          <a:bodyPr/>
          <a:lstStyle/>
          <a:p>
            <a:r>
              <a:rPr lang="en-US" b="1" dirty="0"/>
              <a:t>2. NetFlow and </a:t>
            </a:r>
            <a:r>
              <a:rPr lang="en-US" b="1" dirty="0" err="1"/>
              <a:t>sFlow</a:t>
            </a:r>
            <a:r>
              <a:rPr lang="en-US" b="1" dirty="0"/>
              <a:t>:</a:t>
            </a:r>
            <a:endParaRPr lang="en-US"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689684" y="3429000"/>
            <a:ext cx="4812754"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Protocol for network management</a:t>
            </a:r>
          </a:p>
          <a:p>
            <a:pPr lvl="1">
              <a:buFont typeface="Wingdings" panose="05000000000000000000" pitchFamily="2" charset="2"/>
              <a:buChar char="Ø"/>
            </a:pPr>
            <a:r>
              <a:rPr lang="en-US" dirty="0"/>
              <a:t>Collects and organizes information about managed devices</a:t>
            </a:r>
          </a:p>
          <a:p>
            <a:pPr lvl="1">
              <a:buFont typeface="Wingdings" panose="05000000000000000000" pitchFamily="2" charset="2"/>
              <a:buChar char="Ø"/>
            </a:pPr>
            <a:r>
              <a:rPr lang="en-US" dirty="0"/>
              <a:t>Supports monitoring and control of network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05934"/>
            <a:ext cx="514993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 typeface="Wingdings" panose="05000000000000000000" pitchFamily="2" charset="2"/>
              <a:buChar char="Ø"/>
            </a:pPr>
            <a:r>
              <a:rPr lang="en-US" dirty="0"/>
              <a:t>NetFlow: Cisco's protocol for collecting network traffic statistics</a:t>
            </a:r>
          </a:p>
          <a:p>
            <a:pPr lvl="1">
              <a:buFont typeface="Wingdings" panose="05000000000000000000" pitchFamily="2" charset="2"/>
              <a:buChar char="Ø"/>
            </a:pPr>
            <a:r>
              <a:rPr lang="en-US" dirty="0" err="1"/>
              <a:t>sFlow</a:t>
            </a:r>
            <a:r>
              <a:rPr lang="en-US" dirty="0"/>
              <a:t>: Sampling-based protocol for network traffic monitoring</a:t>
            </a:r>
          </a:p>
          <a:p>
            <a:pPr lvl="1">
              <a:buFont typeface="Wingdings" panose="05000000000000000000" pitchFamily="2" charset="2"/>
              <a:buChar char="Ø"/>
            </a:pPr>
            <a:r>
              <a:rPr lang="en-US" dirty="0"/>
              <a:t>Helps in understanding traffic patterns and bandwidth utilization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9535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ED3-014F-4D2B-AD1C-AA94ED37A7C2}"/>
              </a:ext>
            </a:extLst>
          </p:cNvPr>
          <p:cNvSpPr>
            <a:spLocks noGrp="1"/>
          </p:cNvSpPr>
          <p:nvPr>
            <p:ph type="title"/>
          </p:nvPr>
        </p:nvSpPr>
        <p:spPr/>
        <p:txBody>
          <a:bodyPr>
            <a:normAutofit/>
          </a:bodyPr>
          <a:lstStyle/>
          <a:p>
            <a:r>
              <a:rPr lang="en-US" b="1" dirty="0"/>
              <a:t>Techniques:</a:t>
            </a:r>
          </a:p>
        </p:txBody>
      </p:sp>
      <p:sp>
        <p:nvSpPr>
          <p:cNvPr id="3" name="Content Placeholder 2">
            <a:extLst>
              <a:ext uri="{FF2B5EF4-FFF2-40B4-BE49-F238E27FC236}">
                <a16:creationId xmlns:a16="http://schemas.microsoft.com/office/drawing/2014/main" id="{C8EB859D-2C09-4CEE-81DF-1580C5E62743}"/>
              </a:ext>
            </a:extLst>
          </p:cNvPr>
          <p:cNvSpPr>
            <a:spLocks noGrp="1"/>
          </p:cNvSpPr>
          <p:nvPr>
            <p:ph idx="1"/>
          </p:nvPr>
        </p:nvSpPr>
        <p:spPr/>
        <p:txBody>
          <a:bodyPr/>
          <a:lstStyle/>
          <a:p>
            <a:pPr marL="0" indent="0">
              <a:buNone/>
            </a:pPr>
            <a:r>
              <a:rPr lang="en-US" b="1" dirty="0"/>
              <a:t>3. Network Scanning:</a:t>
            </a:r>
            <a:endParaRPr lang="en-US" dirty="0"/>
          </a:p>
          <a:p>
            <a:pPr marL="742950" lvl="1" indent="-285750">
              <a:buFont typeface="Arial" panose="020B0604020202020204" pitchFamily="34" charset="0"/>
              <a:buChar char="•"/>
            </a:pPr>
            <a:r>
              <a:rPr lang="en-US" dirty="0"/>
              <a:t>Identifies devices and services on a network</a:t>
            </a:r>
          </a:p>
          <a:p>
            <a:pPr marL="742950" lvl="1" indent="-285750">
              <a:buFont typeface="Arial" panose="020B0604020202020204" pitchFamily="34" charset="0"/>
              <a:buChar char="•"/>
            </a:pPr>
            <a:r>
              <a:rPr lang="en-US" dirty="0"/>
              <a:t>Tools: Nmap, Advanced IP Scanner</a:t>
            </a:r>
          </a:p>
          <a:p>
            <a:pPr marL="742950" lvl="1" indent="-285750">
              <a:buFont typeface="Arial" panose="020B0604020202020204" pitchFamily="34" charset="0"/>
              <a:buChar char="•"/>
            </a:pPr>
            <a:r>
              <a:rPr lang="en-US" dirty="0"/>
              <a:t>Used for vulnerability assessment and inventory management</a:t>
            </a:r>
          </a:p>
          <a:p>
            <a:endParaRPr lang="en-NG" dirty="0"/>
          </a:p>
        </p:txBody>
      </p:sp>
    </p:spTree>
    <p:extLst>
      <p:ext uri="{BB962C8B-B14F-4D97-AF65-F5344CB8AC3E}">
        <p14:creationId xmlns:p14="http://schemas.microsoft.com/office/powerpoint/2010/main" val="108120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253331" y="3110948"/>
            <a:ext cx="10043422" cy="2516099"/>
          </a:xfrm>
        </p:spPr>
        <p:txBody>
          <a:bodyPr>
            <a:normAutofit fontScale="90000"/>
          </a:bodyPr>
          <a:lstStyle/>
          <a:p>
            <a:pPr marL="0" indent="0">
              <a:buNone/>
            </a:pPr>
            <a:r>
              <a:rPr lang="en-US" sz="2200" b="1" dirty="0"/>
              <a:t>3. Denial of Service(DoS) and Distributed Denial of Service (</a:t>
            </a:r>
            <a:r>
              <a:rPr lang="en-US" sz="2200" b="1" dirty="0" err="1"/>
              <a:t>DDos</a:t>
            </a:r>
            <a:r>
              <a:rPr lang="en-US" sz="2200" b="1" dirty="0"/>
              <a:t>):</a:t>
            </a:r>
            <a:br>
              <a:rPr lang="en-US" sz="2200" b="1" dirty="0"/>
            </a:br>
            <a:br>
              <a:rPr lang="en-US" sz="2200" dirty="0"/>
            </a:br>
            <a:r>
              <a:rPr lang="en-US" sz="2200" b="1" dirty="0"/>
              <a:t>Definition: </a:t>
            </a:r>
            <a:r>
              <a:rPr lang="en-US" sz="2200" dirty="0"/>
              <a:t>Overloading a system or network to make it unavailable to users</a:t>
            </a:r>
            <a:br>
              <a:rPr lang="en-US" sz="2200" dirty="0"/>
            </a:br>
            <a:br>
              <a:rPr lang="en-US" sz="2200" dirty="0"/>
            </a:br>
            <a:br>
              <a:rPr lang="en-US" sz="2200" dirty="0"/>
            </a:br>
            <a:r>
              <a:rPr lang="en-US" sz="2200" b="1" dirty="0"/>
              <a:t>Examples:</a:t>
            </a:r>
            <a:br>
              <a:rPr lang="en-US" sz="2200" dirty="0"/>
            </a:br>
            <a:br>
              <a:rPr lang="en-US" sz="2200" dirty="0"/>
            </a:br>
            <a:r>
              <a:rPr lang="en-US" sz="2200" b="1" dirty="0"/>
              <a:t>DoS: </a:t>
            </a:r>
            <a:r>
              <a:rPr lang="en-US" sz="2200" dirty="0"/>
              <a:t>A single source of attack flooding a server with requests</a:t>
            </a:r>
            <a:br>
              <a:rPr lang="en-US" sz="2200" dirty="0"/>
            </a:br>
            <a:r>
              <a:rPr lang="en-US" sz="2200" b="1" dirty="0"/>
              <a:t>DDoS</a:t>
            </a:r>
            <a:r>
              <a:rPr lang="en-US" sz="2200" dirty="0"/>
              <a:t>: Multiple compromised systems attacking a single target, amplifying the attack</a:t>
            </a:r>
            <a:br>
              <a:rPr lang="en-US" dirty="0"/>
            </a:br>
            <a:br>
              <a:rPr lang="en-US" sz="2000" dirty="0"/>
            </a:br>
            <a:endParaRPr lang="en-NG" sz="20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253331" y="808383"/>
            <a:ext cx="9906000" cy="954157"/>
          </a:xfrm>
        </p:spPr>
        <p:txBody>
          <a:bodyPr>
            <a:normAutofit fontScale="32500" lnSpcReduction="20000"/>
          </a:bodyPr>
          <a:lstStyle/>
          <a:p>
            <a:r>
              <a:rPr lang="en-US" sz="14400" dirty="0"/>
              <a:t>Types of Cyber Threats</a:t>
            </a:r>
            <a:r>
              <a:rPr lang="en-US" sz="144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3342491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302738"/>
            <a:ext cx="9601196" cy="1303867"/>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134474" y="2156988"/>
            <a:ext cx="4718304" cy="899233"/>
          </a:xfrm>
        </p:spPr>
        <p:txBody>
          <a:bodyPr>
            <a:normAutofit fontScale="25000" lnSpcReduction="20000"/>
          </a:bodyPr>
          <a:lstStyle/>
          <a:p>
            <a:endParaRPr lang="en-US" dirty="0"/>
          </a:p>
          <a:p>
            <a:r>
              <a:rPr lang="en-US" sz="8000" b="1" dirty="0"/>
              <a:t>1. Introductions</a:t>
            </a:r>
            <a:endParaRPr lang="en-NG" sz="8000"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178298" y="266455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087249" y="3298776"/>
            <a:ext cx="4812754"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Importance of Traffic Analysis: </a:t>
            </a:r>
          </a:p>
          <a:p>
            <a:pPr>
              <a:buFont typeface="Wingdings" panose="05000000000000000000" pitchFamily="2" charset="2"/>
              <a:buChar char="Ø"/>
            </a:pPr>
            <a:r>
              <a:rPr lang="en-US" sz="2000" dirty="0"/>
              <a:t>Optimize network performance</a:t>
            </a:r>
          </a:p>
          <a:p>
            <a:pPr>
              <a:buFont typeface="Wingdings" panose="05000000000000000000" pitchFamily="2" charset="2"/>
              <a:buChar char="Ø"/>
            </a:pPr>
            <a:r>
              <a:rPr lang="en-US" sz="2000" dirty="0"/>
              <a:t>Identify unauthorized access or malicious activities</a:t>
            </a:r>
          </a:p>
          <a:p>
            <a:pPr>
              <a:buFont typeface="Wingdings" panose="05000000000000000000" pitchFamily="2" charset="2"/>
              <a:buChar char="Ø"/>
            </a:pPr>
            <a:r>
              <a:rPr lang="en-US" sz="2000" dirty="0"/>
              <a:t>Ensure compliance with policies and regulations</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178298" y="3359795"/>
            <a:ext cx="514993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Traffic Flow Analysis:</a:t>
            </a:r>
            <a:endParaRPr lang="en-US" dirty="0"/>
          </a:p>
          <a:p>
            <a:pPr lvl="1">
              <a:buFont typeface="Wingdings" panose="05000000000000000000" pitchFamily="2" charset="2"/>
              <a:buChar char="Ø"/>
            </a:pPr>
            <a:r>
              <a:rPr lang="en-US" dirty="0"/>
              <a:t>Monitors and analyzes data flow patterns</a:t>
            </a:r>
          </a:p>
          <a:p>
            <a:pPr lvl="1">
              <a:buFont typeface="Wingdings" panose="05000000000000000000" pitchFamily="2" charset="2"/>
              <a:buChar char="Ø"/>
            </a:pPr>
            <a:r>
              <a:rPr lang="en-US" dirty="0"/>
              <a:t>Tools: NetFlow, </a:t>
            </a:r>
            <a:r>
              <a:rPr lang="en-US" dirty="0" err="1"/>
              <a:t>sFlow</a:t>
            </a:r>
            <a:r>
              <a:rPr lang="en-US" dirty="0"/>
              <a:t>, IPFIX</a:t>
            </a:r>
          </a:p>
          <a:p>
            <a:pPr lvl="1">
              <a:buFont typeface="Wingdings" panose="05000000000000000000" pitchFamily="2" charset="2"/>
              <a:buChar char="Ø"/>
            </a:pPr>
            <a:r>
              <a:rPr lang="en-US" dirty="0"/>
              <a:t>Helps in capacity planning and identifying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771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1E30-EAD5-4081-BC79-30E22BF9B02F}"/>
              </a:ext>
            </a:extLst>
          </p:cNvPr>
          <p:cNvSpPr>
            <a:spLocks noGrp="1"/>
          </p:cNvSpPr>
          <p:nvPr>
            <p:ph type="title"/>
          </p:nvPr>
        </p:nvSpPr>
        <p:spPr>
          <a:xfrm>
            <a:off x="1295406" y="1576137"/>
            <a:ext cx="9601196" cy="770021"/>
          </a:xfrm>
        </p:spPr>
        <p:txBody>
          <a:bodyPr>
            <a:normAutofit fontScale="90000"/>
          </a:bodyPr>
          <a:lstStyle/>
          <a:p>
            <a:r>
              <a:rPr lang="en-US" sz="3600" b="1" dirty="0"/>
              <a:t>2. Analyzing Network Traffic and Detecting Anomalies</a:t>
            </a:r>
            <a:br>
              <a:rPr lang="en-US" dirty="0"/>
            </a:br>
            <a:br>
              <a:rPr lang="en-US" dirty="0"/>
            </a:br>
            <a:endParaRPr lang="en-NG" dirty="0"/>
          </a:p>
        </p:txBody>
      </p:sp>
      <p:sp>
        <p:nvSpPr>
          <p:cNvPr id="3" name="Text Placeholder 2">
            <a:extLst>
              <a:ext uri="{FF2B5EF4-FFF2-40B4-BE49-F238E27FC236}">
                <a16:creationId xmlns:a16="http://schemas.microsoft.com/office/drawing/2014/main" id="{B2364C8B-12FD-467B-8646-06A1053EB934}"/>
              </a:ext>
            </a:extLst>
          </p:cNvPr>
          <p:cNvSpPr>
            <a:spLocks noGrp="1"/>
          </p:cNvSpPr>
          <p:nvPr>
            <p:ph type="body" idx="1"/>
          </p:nvPr>
        </p:nvSpPr>
        <p:spPr>
          <a:xfrm>
            <a:off x="1248173" y="2852738"/>
            <a:ext cx="4718304" cy="576262"/>
          </a:xfrm>
        </p:spPr>
        <p:txBody>
          <a:bodyPr>
            <a:normAutofit fontScale="25000" lnSpcReduction="20000"/>
          </a:bodyPr>
          <a:lstStyle/>
          <a:p>
            <a:endParaRPr lang="en-US" dirty="0"/>
          </a:p>
          <a:p>
            <a:r>
              <a:rPr lang="en-US" sz="8000" b="1" dirty="0"/>
              <a:t>Traffic Analysis Techniques:</a:t>
            </a:r>
            <a:endParaRPr lang="en-US" sz="8000" dirty="0"/>
          </a:p>
          <a:p>
            <a:r>
              <a:rPr lang="en-US" b="1" dirty="0"/>
              <a:t> </a:t>
            </a:r>
            <a:endParaRPr lang="en-NG" b="1" dirty="0"/>
          </a:p>
        </p:txBody>
      </p:sp>
      <p:sp>
        <p:nvSpPr>
          <p:cNvPr id="5" name="Text Placeholder 4">
            <a:extLst>
              <a:ext uri="{FF2B5EF4-FFF2-40B4-BE49-F238E27FC236}">
                <a16:creationId xmlns:a16="http://schemas.microsoft.com/office/drawing/2014/main" id="{77C268D0-4DCF-4E0A-80E3-3CC545EFF3DC}"/>
              </a:ext>
            </a:extLst>
          </p:cNvPr>
          <p:cNvSpPr>
            <a:spLocks noGrp="1"/>
          </p:cNvSpPr>
          <p:nvPr>
            <p:ph type="body" sz="quarter" idx="3"/>
          </p:nvPr>
        </p:nvSpPr>
        <p:spPr>
          <a:xfrm>
            <a:off x="6329060" y="2767879"/>
            <a:ext cx="4718304" cy="576262"/>
          </a:xfrm>
        </p:spPr>
        <p:txBody>
          <a:bodyPr>
            <a:normAutofit fontScale="25000" lnSpcReduction="20000"/>
          </a:bodyPr>
          <a:lstStyle/>
          <a:p>
            <a:endParaRPr lang="en-US" b="1" dirty="0"/>
          </a:p>
          <a:p>
            <a:endParaRPr lang="en-US" b="1" dirty="0"/>
          </a:p>
          <a:p>
            <a:endParaRPr lang="en-US" b="1" dirty="0"/>
          </a:p>
          <a:p>
            <a:endParaRPr lang="en-US" dirty="0"/>
          </a:p>
          <a:p>
            <a:r>
              <a:rPr lang="en-US" sz="8000" b="1" dirty="0"/>
              <a:t>Traffic Analysis Techniques:</a:t>
            </a:r>
            <a:endParaRPr lang="en-US" sz="8000" dirty="0"/>
          </a:p>
          <a:p>
            <a:endParaRPr lang="en-NG" dirty="0"/>
          </a:p>
        </p:txBody>
      </p:sp>
      <p:sp>
        <p:nvSpPr>
          <p:cNvPr id="9" name="Rectangle 3">
            <a:extLst>
              <a:ext uri="{FF2B5EF4-FFF2-40B4-BE49-F238E27FC236}">
                <a16:creationId xmlns:a16="http://schemas.microsoft.com/office/drawing/2014/main" id="{2520DB45-40B8-43FA-8A05-AC2D359BA600}"/>
              </a:ext>
            </a:extLst>
          </p:cNvPr>
          <p:cNvSpPr>
            <a:spLocks noGrp="1" noChangeArrowheads="1"/>
          </p:cNvSpPr>
          <p:nvPr>
            <p:ph sz="half" idx="2"/>
          </p:nvPr>
        </p:nvSpPr>
        <p:spPr bwMode="auto">
          <a:xfrm>
            <a:off x="1200948" y="3344141"/>
            <a:ext cx="481275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Packet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Examines individual packets of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Tools: Wireshark, </a:t>
            </a:r>
            <a:r>
              <a:rPr kumimoji="0" lang="en-US" altLang="en-NG" sz="2000" b="0" i="0" u="none" strike="noStrike" cap="none" normalizeH="0" baseline="0" dirty="0" err="1">
                <a:ln>
                  <a:noFill/>
                </a:ln>
                <a:solidFill>
                  <a:schemeClr val="tx1"/>
                </a:solidFill>
                <a:effectLst/>
                <a:latin typeface="Arial" panose="020B0604020202020204" pitchFamily="34" charset="0"/>
              </a:rPr>
              <a:t>tcp</a:t>
            </a:r>
            <a:r>
              <a:rPr kumimoji="0" lang="en-US" altLang="en-NG" sz="2000" b="0" i="0" u="none" strike="noStrike" cap="none" normalizeH="0" baseline="0" dirty="0">
                <a:ln>
                  <a:noFill/>
                </a:ln>
                <a:solidFill>
                  <a:schemeClr val="tx1"/>
                </a:solidFill>
                <a:effectLst/>
                <a:latin typeface="Arial" panose="020B0604020202020204" pitchFamily="34" charset="0"/>
              </a:rPr>
              <a:t> dump</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 Useful for troubleshooting network issues and understanding protocol behavior</a:t>
            </a:r>
          </a:p>
          <a:p>
            <a:pPr marL="0" marR="0" lvl="0" indent="0" algn="l" defTabSz="914400" rtl="0" eaLnBrk="0" fontAlgn="base" latinLnBrk="0" hangingPunct="0">
              <a:lnSpc>
                <a:spcPct val="100000"/>
              </a:lnSpc>
              <a:spcBef>
                <a:spcPct val="0"/>
              </a:spcBef>
              <a:spcAft>
                <a:spcPct val="0"/>
              </a:spcAft>
              <a:buClrTx/>
              <a:buSzTx/>
              <a:buNone/>
              <a:tabLst/>
            </a:pP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4514C24A-1FCA-4017-B9A9-1FA7C02E7735}"/>
              </a:ext>
            </a:extLst>
          </p:cNvPr>
          <p:cNvSpPr>
            <a:spLocks noGrp="1" noChangeArrowheads="1"/>
          </p:cNvSpPr>
          <p:nvPr>
            <p:ph sz="quarter" idx="4"/>
          </p:nvPr>
        </p:nvSpPr>
        <p:spPr bwMode="auto">
          <a:xfrm>
            <a:off x="6329060" y="3263936"/>
            <a:ext cx="51499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NG" b="1" i="0" u="none" strike="noStrike" cap="none" normalizeH="0" baseline="0" dirty="0">
                <a:ln>
                  <a:noFill/>
                </a:ln>
                <a:solidFill>
                  <a:schemeClr val="tx1"/>
                </a:solidFill>
                <a:effectLst/>
                <a:latin typeface="Arial" panose="020B0604020202020204" pitchFamily="34" charset="0"/>
              </a:rPr>
              <a:t>Baseline Establishment: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NG"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Establishes normal network behavior patterns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Helps in identifying deviations or unusual activity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NG" sz="2000" b="0" i="0" u="none" strike="noStrike" cap="none" normalizeH="0" baseline="0" dirty="0">
                <a:ln>
                  <a:noFill/>
                </a:ln>
                <a:solidFill>
                  <a:schemeClr val="tx1"/>
                </a:solidFill>
                <a:effectLst/>
                <a:latin typeface="Arial" panose="020B0604020202020204" pitchFamily="34" charset="0"/>
              </a:rPr>
              <a:t>Requires historical data collection and analysis</a:t>
            </a: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777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Threshold-Based Detection:</a:t>
            </a:r>
          </a:p>
          <a:p>
            <a:pPr>
              <a:buFont typeface="Wingdings" panose="05000000000000000000" pitchFamily="2" charset="2"/>
              <a:buChar char="Ø"/>
            </a:pPr>
            <a:r>
              <a:rPr lang="en-US" dirty="0"/>
              <a:t>Sets predefined thresholds for network metrics</a:t>
            </a:r>
          </a:p>
          <a:p>
            <a:pPr>
              <a:buFont typeface="Wingdings" panose="05000000000000000000" pitchFamily="2" charset="2"/>
              <a:buChar char="Ø"/>
            </a:pPr>
            <a:r>
              <a:rPr lang="en-US" dirty="0"/>
              <a:t>Alerts generated when thresholds are exceeded</a:t>
            </a:r>
          </a:p>
          <a:p>
            <a:pPr>
              <a:buFont typeface="Wingdings" panose="05000000000000000000" pitchFamily="2" charset="2"/>
              <a:buChar char="Ø"/>
            </a:pPr>
            <a:r>
              <a:rPr lang="en-US" dirty="0"/>
              <a:t>Example: High CPU usage, bandwidth spikes</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Statistical Analysis:</a:t>
            </a:r>
          </a:p>
          <a:p>
            <a:pPr>
              <a:buFont typeface="Wingdings" panose="05000000000000000000" pitchFamily="2" charset="2"/>
              <a:buChar char="Ø"/>
            </a:pPr>
            <a:r>
              <a:rPr lang="en-US" dirty="0"/>
              <a:t> Uses statistical methods to detect anomalies</a:t>
            </a:r>
          </a:p>
          <a:p>
            <a:pPr>
              <a:buFont typeface="Wingdings" panose="05000000000000000000" pitchFamily="2" charset="2"/>
              <a:buChar char="Ø"/>
            </a:pPr>
            <a:r>
              <a:rPr lang="en-US" dirty="0"/>
              <a:t> Tools: R, Python (with libraries such as scikit-learn)</a:t>
            </a:r>
          </a:p>
          <a:p>
            <a:pPr>
              <a:buFont typeface="Wingdings" panose="05000000000000000000" pitchFamily="2" charset="2"/>
              <a:buChar char="Ø"/>
            </a:pPr>
            <a:r>
              <a:rPr lang="en-US" dirty="0"/>
              <a:t> Analyzes trends, deviations, and unusual patterns</a:t>
            </a:r>
            <a:endParaRPr lang="en-NG" dirty="0"/>
          </a:p>
        </p:txBody>
      </p:sp>
    </p:spTree>
    <p:extLst>
      <p:ext uri="{BB962C8B-B14F-4D97-AF65-F5344CB8AC3E}">
        <p14:creationId xmlns:p14="http://schemas.microsoft.com/office/powerpoint/2010/main" val="4174936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1115-34FE-48E3-897F-1AB5D206C3AB}"/>
              </a:ext>
            </a:extLst>
          </p:cNvPr>
          <p:cNvSpPr>
            <a:spLocks noGrp="1"/>
          </p:cNvSpPr>
          <p:nvPr>
            <p:ph type="title"/>
          </p:nvPr>
        </p:nvSpPr>
        <p:spPr/>
        <p:txBody>
          <a:bodyPr>
            <a:normAutofit/>
          </a:bodyPr>
          <a:lstStyle/>
          <a:p>
            <a:r>
              <a:rPr lang="en-US" b="1" dirty="0"/>
              <a:t>Detecting Anomalies:</a:t>
            </a:r>
            <a:endParaRPr lang="en-NG" b="1" dirty="0"/>
          </a:p>
        </p:txBody>
      </p:sp>
      <p:sp>
        <p:nvSpPr>
          <p:cNvPr id="3" name="Content Placeholder 2">
            <a:extLst>
              <a:ext uri="{FF2B5EF4-FFF2-40B4-BE49-F238E27FC236}">
                <a16:creationId xmlns:a16="http://schemas.microsoft.com/office/drawing/2014/main" id="{B850E8F4-960D-4494-A6FA-F3E9F82E3A63}"/>
              </a:ext>
            </a:extLst>
          </p:cNvPr>
          <p:cNvSpPr>
            <a:spLocks noGrp="1"/>
          </p:cNvSpPr>
          <p:nvPr>
            <p:ph sz="half" idx="1"/>
          </p:nvPr>
        </p:nvSpPr>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Machine Learning:</a:t>
            </a:r>
          </a:p>
          <a:p>
            <a:pPr>
              <a:buFont typeface="Wingdings" panose="05000000000000000000" pitchFamily="2" charset="2"/>
              <a:buChar char="Ø"/>
            </a:pPr>
            <a:r>
              <a:rPr lang="en-US" dirty="0"/>
              <a:t>Advanced technique for anomaly detection</a:t>
            </a:r>
          </a:p>
          <a:p>
            <a:pPr>
              <a:buFont typeface="Wingdings" panose="05000000000000000000" pitchFamily="2" charset="2"/>
              <a:buChar char="Ø"/>
            </a:pPr>
            <a:r>
              <a:rPr lang="en-US" b="1" dirty="0"/>
              <a:t>Algorithms:</a:t>
            </a:r>
            <a:r>
              <a:rPr lang="en-US" dirty="0"/>
              <a:t> Clustering, classification, regression</a:t>
            </a:r>
          </a:p>
          <a:p>
            <a:pPr>
              <a:buFont typeface="Wingdings" panose="05000000000000000000" pitchFamily="2" charset="2"/>
              <a:buChar char="Ø"/>
            </a:pPr>
            <a:r>
              <a:rPr lang="en-US" dirty="0"/>
              <a:t> </a:t>
            </a:r>
            <a:r>
              <a:rPr lang="en-US" b="1" dirty="0"/>
              <a:t>Tools:</a:t>
            </a:r>
            <a:r>
              <a:rPr lang="en-US" dirty="0"/>
              <a:t> TensorFlow, </a:t>
            </a:r>
            <a:r>
              <a:rPr lang="en-US" dirty="0" err="1"/>
              <a:t>Keras</a:t>
            </a:r>
            <a:r>
              <a:rPr lang="en-US" dirty="0"/>
              <a:t>, Scikit-learn</a:t>
            </a:r>
          </a:p>
          <a:p>
            <a:endParaRPr lang="en-NG" dirty="0"/>
          </a:p>
        </p:txBody>
      </p:sp>
      <p:sp>
        <p:nvSpPr>
          <p:cNvPr id="4" name="Content Placeholder 3">
            <a:extLst>
              <a:ext uri="{FF2B5EF4-FFF2-40B4-BE49-F238E27FC236}">
                <a16:creationId xmlns:a16="http://schemas.microsoft.com/office/drawing/2014/main" id="{F18F33E2-8B0A-4224-9E38-93E2F4DF9458}"/>
              </a:ext>
            </a:extLst>
          </p:cNvPr>
          <p:cNvSpPr>
            <a:spLocks noGrp="1"/>
          </p:cNvSpPr>
          <p:nvPr>
            <p:ph sz="half" idx="2"/>
          </p:nvPr>
        </p:nvSpPr>
        <p:spPr/>
        <p:txBody>
          <a:bodyPr>
            <a:normAutofit lnSpcReduction="10000"/>
          </a:bodyPr>
          <a:lstStyle/>
          <a:p>
            <a:pPr marL="0" indent="0">
              <a:buNone/>
            </a:pPr>
            <a:r>
              <a:rPr lang="en-US" b="1" dirty="0"/>
              <a:t>Case Studies:</a:t>
            </a:r>
          </a:p>
          <a:p>
            <a:pPr>
              <a:buFont typeface="Wingdings" panose="05000000000000000000" pitchFamily="2" charset="2"/>
              <a:buChar char="Ø"/>
            </a:pPr>
            <a:r>
              <a:rPr lang="en-US" dirty="0"/>
              <a:t> </a:t>
            </a:r>
            <a:r>
              <a:rPr lang="en-US" b="1" dirty="0"/>
              <a:t>Real-World Examples:</a:t>
            </a:r>
          </a:p>
          <a:p>
            <a:pPr>
              <a:buFont typeface="Wingdings" panose="05000000000000000000" pitchFamily="2" charset="2"/>
              <a:buChar char="Ø"/>
            </a:pPr>
            <a:r>
              <a:rPr lang="en-US" dirty="0"/>
              <a:t> Highlight successful anomaly detection and network optimization cases</a:t>
            </a:r>
          </a:p>
          <a:p>
            <a:pPr>
              <a:buFont typeface="Wingdings" panose="05000000000000000000" pitchFamily="2" charset="2"/>
              <a:buChar char="Ø"/>
            </a:pPr>
            <a:r>
              <a:rPr lang="en-US" dirty="0"/>
              <a:t> Illustrate the impact of timely interventions</a:t>
            </a:r>
          </a:p>
        </p:txBody>
      </p:sp>
    </p:spTree>
    <p:extLst>
      <p:ext uri="{BB962C8B-B14F-4D97-AF65-F5344CB8AC3E}">
        <p14:creationId xmlns:p14="http://schemas.microsoft.com/office/powerpoint/2010/main" val="28927972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142999" y="1537693"/>
            <a:ext cx="9906001" cy="2511835"/>
          </a:xfrm>
        </p:spPr>
        <p:txBody>
          <a:bodyPr anchor="b"/>
          <a:lstStyle/>
          <a:p>
            <a:r>
              <a:rPr lang="en-US" dirty="0"/>
              <a:t>Chapter 10</a:t>
            </a:r>
            <a:br>
              <a:rPr lang="en-US" dirty="0"/>
            </a:br>
            <a:r>
              <a:rPr lang="en-US" dirty="0"/>
              <a:t>secure network design and intrusion </a:t>
            </a:r>
            <a:r>
              <a:rPr lang="en-US" dirty="0" err="1"/>
              <a:t>pRevention</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a:lstStyle/>
          <a:p>
            <a:r>
              <a:rPr lang="en-US" b="1" dirty="0">
                <a:solidFill>
                  <a:schemeClr val="bg1"/>
                </a:solidFill>
              </a:rPr>
              <a:t>SECURE</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a:lstStyle/>
          <a:p>
            <a:r>
              <a:rPr lang="en-US" dirty="0"/>
              <a:t>NETWORK DESIGN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115</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dirty="0"/>
              <a:t>NETWORK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SEGMENTATION</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116</a:t>
            </a:fld>
            <a:endParaRPr lang="en-US" dirty="0"/>
          </a:p>
        </p:txBody>
      </p:sp>
    </p:spTree>
    <p:extLst>
      <p:ext uri="{BB962C8B-B14F-4D97-AF65-F5344CB8AC3E}">
        <p14:creationId xmlns:p14="http://schemas.microsoft.com/office/powerpoint/2010/main" val="5981449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Definition:</a:t>
            </a:r>
            <a:r>
              <a:rPr lang="en-US" sz="2000" dirty="0"/>
              <a:t> Dividing a network into smaller, isolated segments or subnets.</a:t>
            </a:r>
          </a:p>
          <a:p>
            <a:pPr marL="0" indent="0">
              <a:buNone/>
            </a:pPr>
            <a:r>
              <a:rPr lang="en-US" sz="2000" b="1" dirty="0"/>
              <a:t>Benefits:</a:t>
            </a:r>
          </a:p>
          <a:p>
            <a:pPr lvl="1">
              <a:buFont typeface="Wingdings" panose="05000000000000000000" pitchFamily="2" charset="2"/>
              <a:buChar char="Ø"/>
            </a:pPr>
            <a:r>
              <a:rPr lang="en-US" sz="2000" dirty="0"/>
              <a:t>Limits the spread of threats within the network</a:t>
            </a:r>
          </a:p>
          <a:p>
            <a:pPr lvl="1">
              <a:buFont typeface="Wingdings" panose="05000000000000000000" pitchFamily="2" charset="2"/>
              <a:buChar char="Ø"/>
            </a:pPr>
            <a:r>
              <a:rPr lang="en-US" sz="2000" dirty="0"/>
              <a:t>Enhances performance and manageability</a:t>
            </a:r>
          </a:p>
          <a:p>
            <a:pPr lvl="1">
              <a:buFont typeface="Wingdings" panose="05000000000000000000" pitchFamily="2" charset="2"/>
              <a:buChar char="Ø"/>
            </a:pPr>
            <a:r>
              <a:rPr lang="en-US" sz="2000" dirty="0"/>
              <a:t>Facilitates the application of tailored security policies to different segments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117</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Implementation:</a:t>
            </a:r>
          </a:p>
          <a:p>
            <a:pPr lvl="1">
              <a:buFont typeface="Wingdings" panose="05000000000000000000" pitchFamily="2" charset="2"/>
              <a:buChar char="Ø"/>
            </a:pPr>
            <a:r>
              <a:rPr lang="en-US" sz="2000" dirty="0"/>
              <a:t>Use of VLANs (Virtual LANs) for logical segmentation</a:t>
            </a:r>
          </a:p>
          <a:p>
            <a:pPr lvl="1">
              <a:buFont typeface="Wingdings" panose="05000000000000000000" pitchFamily="2" charset="2"/>
              <a:buChar char="Ø"/>
            </a:pPr>
            <a:r>
              <a:rPr lang="en-US" sz="2000" dirty="0"/>
              <a:t>Separate critical assets (</a:t>
            </a:r>
            <a:r>
              <a:rPr lang="en-US" sz="2000" dirty="0" err="1"/>
              <a:t>e.g</a:t>
            </a:r>
            <a:r>
              <a:rPr lang="en-US" sz="2000" dirty="0"/>
              <a:t>; servers, databases) from user networks</a:t>
            </a:r>
          </a:p>
          <a:p>
            <a:pPr lvl="1">
              <a:buFont typeface="Wingdings" panose="05000000000000000000" pitchFamily="2" charset="2"/>
              <a:buChar char="Ø"/>
            </a:pPr>
            <a:r>
              <a:rPr lang="en-US" sz="2000" dirty="0"/>
              <a:t>Implement DMZs (</a:t>
            </a:r>
            <a:r>
              <a:rPr lang="en-US" sz="2000" dirty="0" err="1"/>
              <a:t>Demilitiarized</a:t>
            </a:r>
            <a:r>
              <a:rPr lang="en-US" sz="2000" dirty="0"/>
              <a:t> Zones) to isolate public-facing services.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118</a:t>
            </a:fld>
            <a:endParaRPr lang="en-US" dirty="0"/>
          </a:p>
        </p:txBody>
      </p:sp>
    </p:spTree>
    <p:extLst>
      <p:ext uri="{BB962C8B-B14F-4D97-AF65-F5344CB8AC3E}">
        <p14:creationId xmlns:p14="http://schemas.microsoft.com/office/powerpoint/2010/main" val="174325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96208"/>
            <a:ext cx="4960830" cy="500711"/>
          </a:xfrm>
        </p:spPr>
        <p:txBody>
          <a:bodyPr/>
          <a:lstStyle/>
          <a:p>
            <a:r>
              <a:rPr lang="en-US" b="1" dirty="0">
                <a:solidFill>
                  <a:schemeClr val="bg1"/>
                </a:solidFill>
              </a:rPr>
              <a:t>Defense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IN DEPTH</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119</a:t>
            </a:fld>
            <a:endParaRPr lang="en-US" dirty="0"/>
          </a:p>
        </p:txBody>
      </p:sp>
    </p:spTree>
    <p:extLst>
      <p:ext uri="{BB962C8B-B14F-4D97-AF65-F5344CB8AC3E}">
        <p14:creationId xmlns:p14="http://schemas.microsoft.com/office/powerpoint/2010/main" val="221346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384851" y="3127512"/>
            <a:ext cx="10043422" cy="3321168"/>
          </a:xfrm>
        </p:spPr>
        <p:txBody>
          <a:bodyPr>
            <a:normAutofit fontScale="90000"/>
          </a:bodyPr>
          <a:lstStyle/>
          <a:p>
            <a:r>
              <a:rPr lang="en-US" b="1" dirty="0"/>
              <a:t>Types of Cyber Threats.</a:t>
            </a:r>
            <a:br>
              <a:rPr lang="en-US" b="1" dirty="0"/>
            </a:br>
            <a:br>
              <a:rPr lang="en-US" sz="2200" b="1" dirty="0"/>
            </a:br>
            <a:br>
              <a:rPr lang="en-US" sz="2200" b="1" dirty="0"/>
            </a:br>
            <a:br>
              <a:rPr lang="en-US" sz="2200" b="1" dirty="0"/>
            </a:br>
            <a:r>
              <a:rPr lang="en-US" sz="2200" dirty="0"/>
              <a:t>4) Advanced Persistent Threats (APTs):</a:t>
            </a:r>
            <a:br>
              <a:rPr lang="en-US" sz="2200" dirty="0"/>
            </a:br>
            <a:br>
              <a:rPr lang="en-US" sz="2200" dirty="0"/>
            </a:br>
            <a:r>
              <a:rPr lang="en-US" sz="2200" dirty="0"/>
              <a:t>Definition: Prolonged and targeted cyberattacks often orchestrated by nation-states or organized groups</a:t>
            </a:r>
            <a:br>
              <a:rPr lang="en-US" sz="2200" dirty="0"/>
            </a:br>
            <a:br>
              <a:rPr lang="en-US" sz="2200" dirty="0"/>
            </a:br>
            <a:r>
              <a:rPr lang="en-US" sz="2200" dirty="0"/>
              <a:t>Examples:</a:t>
            </a:r>
            <a:br>
              <a:rPr lang="en-US" sz="2200" dirty="0"/>
            </a:br>
            <a:br>
              <a:rPr lang="en-US" sz="2200" dirty="0"/>
            </a:br>
            <a:r>
              <a:rPr lang="en-US" sz="2200" dirty="0"/>
              <a:t>Long-term espionage: Gaining and maintaining access to sensitive information over extended periods</a:t>
            </a:r>
            <a:br>
              <a:rPr lang="en-US" sz="2200" dirty="0"/>
            </a:br>
            <a:br>
              <a:rPr lang="en-US" sz="2200" dirty="0"/>
            </a:br>
            <a:r>
              <a:rPr lang="en-US" sz="2200" dirty="0"/>
              <a:t>Sabotage: Disrupting operations or infrastructure</a:t>
            </a:r>
            <a:br>
              <a:rPr lang="en-US" sz="2200" dirty="0"/>
            </a:b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Tree>
    <p:extLst>
      <p:ext uri="{BB962C8B-B14F-4D97-AF65-F5344CB8AC3E}">
        <p14:creationId xmlns:p14="http://schemas.microsoft.com/office/powerpoint/2010/main" val="3882784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305878"/>
            <a:ext cx="7420819" cy="3840921"/>
          </a:xfrm>
        </p:spPr>
        <p:txBody>
          <a:bodyPr>
            <a:noAutofit/>
          </a:bodyPr>
          <a:lstStyle/>
          <a:p>
            <a:pPr marL="0" indent="0">
              <a:buNone/>
            </a:pPr>
            <a:r>
              <a:rPr lang="en-US" sz="2000" dirty="0"/>
              <a:t>Definition: A multi-layered approach to security that implements various controls across the network.</a:t>
            </a:r>
          </a:p>
          <a:p>
            <a:pPr marL="0" indent="0">
              <a:buNone/>
            </a:pPr>
            <a:r>
              <a:rPr lang="en-US" sz="2000" dirty="0"/>
              <a:t>The various layers include;</a:t>
            </a:r>
          </a:p>
          <a:p>
            <a:pPr lvl="1">
              <a:buFont typeface="Wingdings" panose="05000000000000000000" pitchFamily="2" charset="2"/>
              <a:buChar char="Ø"/>
            </a:pPr>
            <a:r>
              <a:rPr lang="en-US" sz="2000" dirty="0"/>
              <a:t>Perimeter Security: Firewalls, intrusion detection/prevention systems, and gateways</a:t>
            </a:r>
          </a:p>
          <a:p>
            <a:pPr lvl="1">
              <a:buFont typeface="Wingdings" panose="05000000000000000000" pitchFamily="2" charset="2"/>
              <a:buChar char="Ø"/>
            </a:pPr>
            <a:r>
              <a:rPr lang="en-US" sz="2000" dirty="0"/>
              <a:t>Internal Network Security: Network segmentation, endpoint protection, and access controls</a:t>
            </a:r>
          </a:p>
          <a:p>
            <a:pPr lvl="1">
              <a:buFont typeface="Wingdings" panose="05000000000000000000" pitchFamily="2" charset="2"/>
              <a:buChar char="Ø"/>
            </a:pPr>
            <a:r>
              <a:rPr lang="en-US" sz="2000" dirty="0"/>
              <a:t>Application Security: Web application firewalls(WAF, secure coding practices, and input validation)</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120</a:t>
            </a:fld>
            <a:endParaRPr lang="en-US" dirty="0"/>
          </a:p>
        </p:txBody>
      </p:sp>
    </p:spTree>
    <p:extLst>
      <p:ext uri="{BB962C8B-B14F-4D97-AF65-F5344CB8AC3E}">
        <p14:creationId xmlns:p14="http://schemas.microsoft.com/office/powerpoint/2010/main" val="1216962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dirty="0"/>
              <a:t>Best Practices:</a:t>
            </a:r>
          </a:p>
          <a:p>
            <a:pPr lvl="1">
              <a:buFont typeface="Wingdings" panose="05000000000000000000" pitchFamily="2" charset="2"/>
              <a:buChar char="Ø"/>
            </a:pPr>
            <a:r>
              <a:rPr lang="en-US" sz="2000" dirty="0"/>
              <a:t>Regularly update and patch all layers</a:t>
            </a:r>
          </a:p>
          <a:p>
            <a:pPr lvl="1">
              <a:buFont typeface="Wingdings" panose="05000000000000000000" pitchFamily="2" charset="2"/>
              <a:buChar char="Ø"/>
            </a:pPr>
            <a:r>
              <a:rPr lang="en-US" sz="2000" dirty="0"/>
              <a:t>Use diverse security technologies to avoid a single point of failure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121</a:t>
            </a:fld>
            <a:endParaRPr lang="en-US" dirty="0"/>
          </a:p>
        </p:txBody>
      </p:sp>
    </p:spTree>
    <p:extLst>
      <p:ext uri="{BB962C8B-B14F-4D97-AF65-F5344CB8AC3E}">
        <p14:creationId xmlns:p14="http://schemas.microsoft.com/office/powerpoint/2010/main" val="21764229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29948"/>
            <a:ext cx="4960830" cy="566972"/>
          </a:xfrm>
        </p:spPr>
        <p:txBody>
          <a:bodyPr/>
          <a:lstStyle/>
          <a:p>
            <a:r>
              <a:rPr lang="en-US" b="1" dirty="0">
                <a:solidFill>
                  <a:schemeClr val="bg1"/>
                </a:solidFill>
              </a:rPr>
              <a:t>Zero</a:t>
            </a:r>
            <a:r>
              <a:rPr lang="en-US" dirty="0"/>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TRUST ARCHITECTURE</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122</a:t>
            </a:fld>
            <a:endParaRPr lang="en-US" dirty="0"/>
          </a:p>
        </p:txBody>
      </p:sp>
    </p:spTree>
    <p:extLst>
      <p:ext uri="{BB962C8B-B14F-4D97-AF65-F5344CB8AC3E}">
        <p14:creationId xmlns:p14="http://schemas.microsoft.com/office/powerpoint/2010/main" val="726661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292417" y="2178602"/>
            <a:ext cx="7420819" cy="3676649"/>
          </a:xfrm>
        </p:spPr>
        <p:txBody>
          <a:bodyPr>
            <a:noAutofit/>
          </a:bodyPr>
          <a:lstStyle/>
          <a:p>
            <a:pPr marL="0" indent="0">
              <a:buNone/>
            </a:pPr>
            <a:r>
              <a:rPr lang="en-US" sz="2000" dirty="0"/>
              <a:t>Principle: To trust nothing, verify everything, whether inside or outside the network</a:t>
            </a:r>
          </a:p>
          <a:p>
            <a:pPr marL="0" indent="0">
              <a:buNone/>
            </a:pPr>
            <a:r>
              <a:rPr lang="en-US" sz="2000" dirty="0"/>
              <a:t>Key Principles:</a:t>
            </a:r>
          </a:p>
          <a:p>
            <a:pPr lvl="1">
              <a:buFont typeface="Wingdings" panose="05000000000000000000" pitchFamily="2" charset="2"/>
              <a:buChar char="Ø"/>
            </a:pPr>
            <a:r>
              <a:rPr lang="en-US" sz="2000" dirty="0"/>
              <a:t>Verify explicitly</a:t>
            </a:r>
          </a:p>
          <a:p>
            <a:pPr lvl="1">
              <a:buFont typeface="Wingdings" panose="05000000000000000000" pitchFamily="2" charset="2"/>
              <a:buChar char="Ø"/>
            </a:pPr>
            <a:r>
              <a:rPr lang="en-US" sz="2000" dirty="0"/>
              <a:t>Use least privilege access</a:t>
            </a:r>
          </a:p>
          <a:p>
            <a:pPr lvl="1">
              <a:buFont typeface="Wingdings" panose="05000000000000000000" pitchFamily="2" charset="2"/>
              <a:buChar char="Ø"/>
            </a:pPr>
            <a:r>
              <a:rPr lang="en-US" sz="2000" dirty="0"/>
              <a:t>Assume breach</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123</a:t>
            </a:fld>
            <a:endParaRPr lang="en-US" dirty="0"/>
          </a:p>
        </p:txBody>
      </p:sp>
      <p:pic>
        <p:nvPicPr>
          <p:cNvPr id="2" name="Picture 1">
            <a:extLst>
              <a:ext uri="{FF2B5EF4-FFF2-40B4-BE49-F238E27FC236}">
                <a16:creationId xmlns:a16="http://schemas.microsoft.com/office/drawing/2014/main" id="{268BCDE5-DEB6-BDD5-05B3-B3DD9EE6E051}"/>
              </a:ext>
            </a:extLst>
          </p:cNvPr>
          <p:cNvPicPr>
            <a:picLocks noChangeAspect="1"/>
          </p:cNvPicPr>
          <p:nvPr/>
        </p:nvPicPr>
        <p:blipFill>
          <a:blip r:embed="rId3">
            <a:lum/>
            <a:alphaModFix/>
          </a:blip>
          <a:srcRect/>
          <a:stretch>
            <a:fillRect/>
          </a:stretch>
        </p:blipFill>
        <p:spPr>
          <a:xfrm>
            <a:off x="7408367" y="2934268"/>
            <a:ext cx="4475804" cy="2677780"/>
          </a:xfrm>
          <a:prstGeom prst="rect">
            <a:avLst/>
          </a:prstGeom>
        </p:spPr>
      </p:pic>
    </p:spTree>
    <p:extLst>
      <p:ext uri="{BB962C8B-B14F-4D97-AF65-F5344CB8AC3E}">
        <p14:creationId xmlns:p14="http://schemas.microsoft.com/office/powerpoint/2010/main" val="878968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43200"/>
            <a:ext cx="4960830" cy="553720"/>
          </a:xfrm>
        </p:spPr>
        <p:txBody>
          <a:bodyPr/>
          <a:lstStyle/>
          <a:p>
            <a:r>
              <a:rPr lang="en-US" b="1" dirty="0">
                <a:solidFill>
                  <a:schemeClr val="bg1"/>
                </a:solidFill>
              </a:rPr>
              <a:t>Network</a:t>
            </a:r>
            <a:r>
              <a:rPr lang="en-US" dirty="0">
                <a:solidFill>
                  <a:schemeClr val="bg1"/>
                </a:solidFill>
              </a:rPr>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663315"/>
          </a:xfrm>
        </p:spPr>
        <p:txBody>
          <a:bodyPr/>
          <a:lstStyle/>
          <a:p>
            <a:r>
              <a:rPr lang="en-US" b="1" dirty="0"/>
              <a:t>Access control</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124</a:t>
            </a:fld>
            <a:endParaRPr lang="en-US" dirty="0"/>
          </a:p>
        </p:txBody>
      </p:sp>
    </p:spTree>
    <p:extLst>
      <p:ext uri="{BB962C8B-B14F-4D97-AF65-F5344CB8AC3E}">
        <p14:creationId xmlns:p14="http://schemas.microsoft.com/office/powerpoint/2010/main" val="25978315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marL="0" indent="0">
              <a:buNone/>
            </a:pPr>
            <a:r>
              <a:rPr lang="en-US" sz="2000" b="1" dirty="0"/>
              <a:t>Purpose: Ensures that only authenticated and compliant devices can access the network</a:t>
            </a:r>
          </a:p>
          <a:p>
            <a:pPr marL="0" indent="0">
              <a:buNone/>
            </a:pPr>
            <a:r>
              <a:rPr lang="en-US" sz="2000" b="1" dirty="0"/>
              <a:t>Techniques:</a:t>
            </a:r>
          </a:p>
          <a:p>
            <a:pPr lvl="1">
              <a:buFont typeface="Wingdings" panose="05000000000000000000" pitchFamily="2" charset="2"/>
              <a:buChar char="Ø"/>
            </a:pPr>
            <a:r>
              <a:rPr lang="en-US" sz="2000" b="1" dirty="0"/>
              <a:t>Pre-Admission Control: Devices are evaluated before being allowed on the network</a:t>
            </a:r>
          </a:p>
          <a:p>
            <a:pPr lvl="1">
              <a:buFont typeface="Wingdings" panose="05000000000000000000" pitchFamily="2" charset="2"/>
              <a:buChar char="Ø"/>
            </a:pPr>
            <a:r>
              <a:rPr lang="en-US" sz="2000" b="1" dirty="0"/>
              <a:t>Post-Admission Control: Continuous monitoring of devices for compliance while connected</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125</a:t>
            </a:fld>
            <a:endParaRPr lang="en-US" dirty="0"/>
          </a:p>
        </p:txBody>
      </p:sp>
    </p:spTree>
    <p:extLst>
      <p:ext uri="{BB962C8B-B14F-4D97-AF65-F5344CB8AC3E}">
        <p14:creationId xmlns:p14="http://schemas.microsoft.com/office/powerpoint/2010/main" val="2976558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2796208"/>
            <a:ext cx="4960830" cy="500711"/>
          </a:xfrm>
        </p:spPr>
        <p:txBody>
          <a:bodyPr/>
          <a:lstStyle/>
          <a:p>
            <a:r>
              <a:rPr lang="en-US" b="1" dirty="0">
                <a:solidFill>
                  <a:schemeClr val="bg1"/>
                </a:solidFill>
              </a:rPr>
              <a:t>Secure Network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b="1" dirty="0">
                <a:solidFill>
                  <a:schemeClr val="bg1"/>
                </a:solidFill>
              </a:rPr>
              <a:t>Design best practices</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126</a:t>
            </a:fld>
            <a:endParaRPr lang="en-US" dirty="0"/>
          </a:p>
        </p:txBody>
      </p:sp>
    </p:spTree>
    <p:extLst>
      <p:ext uri="{BB962C8B-B14F-4D97-AF65-F5344CB8AC3E}">
        <p14:creationId xmlns:p14="http://schemas.microsoft.com/office/powerpoint/2010/main" val="23458657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normAutofit/>
          </a:bodyPr>
          <a:lstStyle/>
          <a:p>
            <a:pPr>
              <a:buFont typeface="Wingdings" panose="05000000000000000000" pitchFamily="2" charset="2"/>
              <a:buChar char="Ø"/>
            </a:pPr>
            <a:r>
              <a:rPr lang="en-US" sz="2000" dirty="0"/>
              <a:t>Redundancy and High Availability: Ensures that critical components have backups and can failover seamlessly</a:t>
            </a:r>
          </a:p>
          <a:p>
            <a:pPr>
              <a:buFont typeface="Wingdings" panose="05000000000000000000" pitchFamily="2" charset="2"/>
              <a:buChar char="Ø"/>
            </a:pPr>
            <a:r>
              <a:rPr lang="en-US" sz="2000" dirty="0"/>
              <a:t>Encryption: Encrypt data in transit using protocols like SSL/TLS and VPNs</a:t>
            </a:r>
          </a:p>
          <a:p>
            <a:pPr>
              <a:buFont typeface="Wingdings" panose="05000000000000000000" pitchFamily="2" charset="2"/>
              <a:buChar char="Ø"/>
            </a:pPr>
            <a:r>
              <a:rPr lang="en-US" sz="2000" dirty="0"/>
              <a:t>Regular Security Audits: Periodically access the network’s security posture and compliance with standards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127</a:t>
            </a:fld>
            <a:endParaRPr lang="en-US" dirty="0"/>
          </a:p>
        </p:txBody>
      </p:sp>
    </p:spTree>
    <p:extLst>
      <p:ext uri="{BB962C8B-B14F-4D97-AF65-F5344CB8AC3E}">
        <p14:creationId xmlns:p14="http://schemas.microsoft.com/office/powerpoint/2010/main" val="2959406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1052945"/>
            <a:ext cx="6327105" cy="3657600"/>
          </a:xfrm>
        </p:spPr>
        <p:txBody>
          <a:bodyPr anchor="b"/>
          <a:lstStyle/>
          <a:p>
            <a:r>
              <a:rPr lang="en-US" dirty="0"/>
              <a:t>INTRUSION PREVENTION AND DETECTION</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7" y="2881745"/>
            <a:ext cx="6327105" cy="2653771"/>
          </a:xfrm>
        </p:spPr>
        <p:txBody>
          <a:bodyPr/>
          <a:lstStyle/>
          <a:p>
            <a:endParaRPr lang="en-US" dirty="0"/>
          </a:p>
        </p:txBody>
      </p:sp>
    </p:spTree>
    <p:extLst>
      <p:ext uri="{BB962C8B-B14F-4D97-AF65-F5344CB8AC3E}">
        <p14:creationId xmlns:p14="http://schemas.microsoft.com/office/powerpoint/2010/main" val="13307339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dirty="0"/>
              <a:t>INTRUSION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dirty="0"/>
              <a:t>PREVENTION &amp; DETECTION SYSTEMS</a:t>
            </a:r>
          </a:p>
        </p:txBody>
      </p:sp>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129</a:t>
            </a:fld>
            <a:endParaRPr lang="en-US" dirty="0"/>
          </a:p>
        </p:txBody>
      </p:sp>
    </p:spTree>
    <p:extLst>
      <p:ext uri="{BB962C8B-B14F-4D97-AF65-F5344CB8AC3E}">
        <p14:creationId xmlns:p14="http://schemas.microsoft.com/office/powerpoint/2010/main" val="381761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141411" y="2239617"/>
            <a:ext cx="9906000" cy="3559521"/>
          </a:xfrm>
        </p:spPr>
        <p:txBody>
          <a:bodyPr>
            <a:normAutofit/>
          </a:bodyPr>
          <a:lstStyle/>
          <a:p>
            <a:pPr marL="0" indent="0">
              <a:buNone/>
            </a:pPr>
            <a:r>
              <a:rPr lang="en-US" sz="2000" b="1" dirty="0"/>
              <a:t>5) Man-In-The-Middle (MitM) Attacks:</a:t>
            </a:r>
          </a:p>
          <a:p>
            <a:r>
              <a:rPr lang="en-US" sz="2000" b="1" dirty="0"/>
              <a:t>Definition:</a:t>
            </a:r>
            <a:r>
              <a:rPr lang="en-US" sz="2000" dirty="0"/>
              <a:t> Intercepting and altering communication between two parties without their knowledge</a:t>
            </a:r>
          </a:p>
          <a:p>
            <a:r>
              <a:rPr lang="en-US" sz="2000" b="1" dirty="0"/>
              <a:t>Examples:</a:t>
            </a:r>
          </a:p>
          <a:p>
            <a:r>
              <a:rPr lang="en-US" sz="2000" b="1" dirty="0"/>
              <a:t>Eavesdropping:</a:t>
            </a:r>
            <a:r>
              <a:rPr lang="en-US" sz="2000" dirty="0"/>
              <a:t> Monitoring communications to steal data</a:t>
            </a:r>
          </a:p>
          <a:p>
            <a:r>
              <a:rPr lang="en-US" sz="2000" b="1" dirty="0"/>
              <a:t>Session Hijacking: </a:t>
            </a:r>
            <a:r>
              <a:rPr lang="en-US" sz="2000" dirty="0"/>
              <a:t>Taking control of a user session to gain unauthorized access</a:t>
            </a:r>
          </a:p>
          <a:p>
            <a:endParaRPr lang="en-NG" dirty="0"/>
          </a:p>
        </p:txBody>
      </p:sp>
    </p:spTree>
    <p:extLst>
      <p:ext uri="{BB962C8B-B14F-4D97-AF65-F5344CB8AC3E}">
        <p14:creationId xmlns:p14="http://schemas.microsoft.com/office/powerpoint/2010/main" val="12206232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INTRUSION DETECTION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t>Function: Monitors network traffic for suspicious activities and sends alerts</a:t>
            </a:r>
          </a:p>
          <a:p>
            <a:r>
              <a:rPr lang="en-US" dirty="0"/>
              <a:t>Types:</a:t>
            </a:r>
          </a:p>
          <a:p>
            <a:pPr lvl="1">
              <a:buFont typeface="+mj-lt"/>
              <a:buAutoNum type="alphaLcParenR"/>
            </a:pPr>
            <a:r>
              <a:rPr lang="en-US" dirty="0"/>
              <a:t>Network-based IDS: Analyzes traffic on the entire network</a:t>
            </a:r>
          </a:p>
          <a:p>
            <a:pPr lvl="1">
              <a:buFont typeface="+mj-lt"/>
              <a:buAutoNum type="alphaLcParenR"/>
            </a:pPr>
            <a:r>
              <a:rPr lang="en-US" dirty="0"/>
              <a:t>Host-based IDS: Monitors a single host or device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130</a:t>
            </a:fld>
            <a:endParaRPr lang="en-US" dirty="0"/>
          </a:p>
        </p:txBody>
      </p:sp>
    </p:spTree>
    <p:extLst>
      <p:ext uri="{BB962C8B-B14F-4D97-AF65-F5344CB8AC3E}">
        <p14:creationId xmlns:p14="http://schemas.microsoft.com/office/powerpoint/2010/main" val="30254203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INTRUSION PREVENTION SYSTEMS</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t>Function: Detects and prevents identified threats by blocking or mitigating them in real-time</a:t>
            </a:r>
          </a:p>
          <a:p>
            <a:pPr lvl="1"/>
            <a:r>
              <a:rPr lang="en-US" dirty="0"/>
              <a:t>They are often integrated with firewalls or as standalone devices</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131</a:t>
            </a:fld>
            <a:endParaRPr lang="en-US" dirty="0"/>
          </a:p>
        </p:txBody>
      </p:sp>
    </p:spTree>
    <p:extLst>
      <p:ext uri="{BB962C8B-B14F-4D97-AF65-F5344CB8AC3E}">
        <p14:creationId xmlns:p14="http://schemas.microsoft.com/office/powerpoint/2010/main" val="3166851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511762"/>
            <a:ext cx="4960830" cy="2785158"/>
          </a:xfrm>
        </p:spPr>
        <p:txBody>
          <a:bodyPr/>
          <a:lstStyle/>
          <a:p>
            <a:r>
              <a:rPr lang="en-US" sz="3200" b="1" dirty="0">
                <a:solidFill>
                  <a:schemeClr val="bg1"/>
                </a:solidFill>
              </a:rPr>
              <a:t>security</a:t>
            </a:r>
            <a:r>
              <a:rPr lang="en-US" dirty="0"/>
              <a:t> </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802640" y="3484615"/>
            <a:ext cx="4958081" cy="2387865"/>
          </a:xfrm>
        </p:spPr>
        <p:txBody>
          <a:bodyPr/>
          <a:lstStyle/>
          <a:p>
            <a:r>
              <a:rPr lang="en-US" b="1" dirty="0">
                <a:solidFill>
                  <a:schemeClr val="bg1"/>
                </a:solidFill>
              </a:rPr>
              <a:t>Information and event management (</a:t>
            </a:r>
            <a:r>
              <a:rPr lang="en-US" b="1" dirty="0" err="1">
                <a:solidFill>
                  <a:schemeClr val="bg1"/>
                </a:solidFill>
              </a:rPr>
              <a:t>siem</a:t>
            </a:r>
            <a:r>
              <a:rPr lang="en-US" b="1" dirty="0">
                <a:solidFill>
                  <a:schemeClr val="bg1"/>
                </a:solidFill>
              </a:rPr>
              <a:t>)</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132</a:t>
            </a:fld>
            <a:endParaRPr lang="en-US" dirty="0"/>
          </a:p>
        </p:txBody>
      </p:sp>
    </p:spTree>
    <p:extLst>
      <p:ext uri="{BB962C8B-B14F-4D97-AF65-F5344CB8AC3E}">
        <p14:creationId xmlns:p14="http://schemas.microsoft.com/office/powerpoint/2010/main" val="30352289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769834-154E-4F42-80EA-D1D302A4EA91}"/>
              </a:ext>
            </a:extLst>
          </p:cNvPr>
          <p:cNvSpPr>
            <a:spLocks noGrp="1"/>
          </p:cNvSpPr>
          <p:nvPr>
            <p:ph sz="quarter" idx="31"/>
          </p:nvPr>
        </p:nvSpPr>
        <p:spPr>
          <a:xfrm>
            <a:off x="3292417" y="2311124"/>
            <a:ext cx="7420819" cy="3958359"/>
          </a:xfrm>
        </p:spPr>
        <p:txBody>
          <a:bodyPr>
            <a:normAutofit fontScale="70000" lnSpcReduction="20000"/>
          </a:bodyPr>
          <a:lstStyle/>
          <a:p>
            <a:pPr marL="0" indent="0">
              <a:buNone/>
            </a:pPr>
            <a:r>
              <a:rPr lang="en-US" sz="2400" b="1" dirty="0"/>
              <a:t>Function: Aggregates and analyzes log data from various network sources to detect and respond to threats in real-time</a:t>
            </a:r>
          </a:p>
          <a:p>
            <a:pPr marL="0" indent="0">
              <a:buNone/>
            </a:pPr>
            <a:r>
              <a:rPr lang="en-US" sz="2400" b="1" dirty="0"/>
              <a:t>Benefits:</a:t>
            </a:r>
          </a:p>
          <a:p>
            <a:pPr lvl="1"/>
            <a:r>
              <a:rPr lang="en-US" sz="2400" b="1" dirty="0"/>
              <a:t>Provides centralized visibility and control over network security events</a:t>
            </a:r>
          </a:p>
          <a:p>
            <a:pPr lvl="1"/>
            <a:r>
              <a:rPr lang="en-US" sz="2400" b="1" dirty="0"/>
              <a:t>Facilitates compliance with regulatory requirements</a:t>
            </a:r>
          </a:p>
          <a:p>
            <a:r>
              <a:rPr lang="en-US" sz="2400" b="1" dirty="0"/>
              <a:t>Best Practices:</a:t>
            </a:r>
          </a:p>
          <a:p>
            <a:pPr lvl="1"/>
            <a:r>
              <a:rPr lang="en-US" sz="2400" b="1" dirty="0"/>
              <a:t>Regularly update and fine-tune SIEM rules</a:t>
            </a:r>
          </a:p>
          <a:p>
            <a:pPr lvl="1"/>
            <a:r>
              <a:rPr lang="en-US" sz="2400" b="1" dirty="0"/>
              <a:t>Integrate with other security tools  for automated response capabilities</a:t>
            </a:r>
          </a:p>
          <a:p>
            <a:pPr marL="457200" lvl="1" indent="0">
              <a:buNone/>
            </a:pPr>
            <a:endParaRPr lang="en-US" dirty="0"/>
          </a:p>
        </p:txBody>
      </p:sp>
    </p:spTree>
    <p:extLst>
      <p:ext uri="{BB962C8B-B14F-4D97-AF65-F5344CB8AC3E}">
        <p14:creationId xmlns:p14="http://schemas.microsoft.com/office/powerpoint/2010/main" val="780156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CONCLUSION</a:t>
            </a:r>
          </a:p>
        </p:txBody>
      </p:sp>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normAutofit fontScale="92500" lnSpcReduction="20000"/>
          </a:bodyPr>
          <a:lstStyle/>
          <a:p>
            <a:r>
              <a:rPr lang="en-US" sz="2200" dirty="0"/>
              <a:t>Effective network security design and intrusion prevention strategies are crucial for protecting organizational assets.</a:t>
            </a:r>
          </a:p>
          <a:p>
            <a:r>
              <a:rPr lang="en-US" sz="2200" dirty="0"/>
              <a:t>By implementing a secure network architecture and deploying advanced intrusion prevention systems, organizations can significantly reduce the risk of cyber threats</a:t>
            </a:r>
          </a:p>
          <a:p>
            <a:endParaRPr lang="en-US" dirty="0"/>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134</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10036" y="0"/>
            <a:ext cx="6572653" cy="4380313"/>
          </a:xfrm>
        </p:spPr>
        <p:txBody>
          <a:bodyPr/>
          <a:lstStyle/>
          <a:p>
            <a:r>
              <a:rPr lang="en-US" b="1" dirty="0">
                <a:solidFill>
                  <a:schemeClr val="bg1"/>
                </a:solidFill>
              </a:rPr>
              <a:t>Chapter 12</a:t>
            </a:r>
            <a:br>
              <a:rPr lang="en-US" b="1" dirty="0">
                <a:solidFill>
                  <a:schemeClr val="bg1"/>
                </a:solidFill>
              </a:rPr>
            </a:br>
            <a:r>
              <a:rPr lang="en-US" b="1" dirty="0">
                <a:solidFill>
                  <a:schemeClr val="bg1"/>
                </a:solidFill>
              </a:rPr>
              <a:t>REAL-WORLD APPLICATIONS OF CYBERSECURITY &amp; CASE STUDIES</a:t>
            </a:r>
          </a:p>
        </p:txBody>
      </p:sp>
    </p:spTree>
    <p:extLst>
      <p:ext uri="{BB962C8B-B14F-4D97-AF65-F5344CB8AC3E}">
        <p14:creationId xmlns:p14="http://schemas.microsoft.com/office/powerpoint/2010/main" val="40414330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A7B-E216-40C6-A4DB-8A136104A42B}"/>
              </a:ext>
            </a:extLst>
          </p:cNvPr>
          <p:cNvSpPr>
            <a:spLocks noGrp="1"/>
          </p:cNvSpPr>
          <p:nvPr>
            <p:ph type="title"/>
          </p:nvPr>
        </p:nvSpPr>
        <p:spPr>
          <a:xfrm>
            <a:off x="850149" y="980067"/>
            <a:ext cx="8007706" cy="601171"/>
          </a:xfrm>
        </p:spPr>
        <p:txBody>
          <a:bodyPr/>
          <a:lstStyle/>
          <a:p>
            <a:r>
              <a:rPr lang="en-US" b="1" dirty="0">
                <a:solidFill>
                  <a:schemeClr val="tx1"/>
                </a:solidFill>
              </a:rPr>
              <a:t>APPLYING cybersecurity techniques</a:t>
            </a:r>
          </a:p>
        </p:txBody>
      </p:sp>
      <p:sp>
        <p:nvSpPr>
          <p:cNvPr id="3" name="Content Placeholder 2">
            <a:extLst>
              <a:ext uri="{FF2B5EF4-FFF2-40B4-BE49-F238E27FC236}">
                <a16:creationId xmlns:a16="http://schemas.microsoft.com/office/drawing/2014/main" id="{B1A388E8-A16C-4E09-92E4-1667F10D1030}"/>
              </a:ext>
            </a:extLst>
          </p:cNvPr>
          <p:cNvSpPr>
            <a:spLocks noGrp="1"/>
          </p:cNvSpPr>
          <p:nvPr>
            <p:ph sz="quarter" idx="10"/>
          </p:nvPr>
        </p:nvSpPr>
        <p:spPr>
          <a:xfrm>
            <a:off x="850149" y="980067"/>
            <a:ext cx="7654925" cy="5068887"/>
          </a:xfrm>
        </p:spPr>
        <p:txBody>
          <a:bodyPr/>
          <a:lstStyle/>
          <a:p>
            <a:endParaRPr lang="en-US" dirty="0"/>
          </a:p>
          <a:p>
            <a:pPr marL="0" indent="0">
              <a:buNone/>
            </a:pPr>
            <a:r>
              <a:rPr lang="en-US" dirty="0">
                <a:solidFill>
                  <a:schemeClr val="tx1"/>
                </a:solidFill>
              </a:rPr>
              <a:t>Protecting Critical Infrastructure</a:t>
            </a:r>
          </a:p>
          <a:p>
            <a:pPr marL="0" indent="0">
              <a:buNone/>
            </a:pPr>
            <a:r>
              <a:rPr lang="en-US" dirty="0">
                <a:solidFill>
                  <a:schemeClr val="tx1"/>
                </a:solidFill>
              </a:rPr>
              <a:t>Industry: Energy, Transportation, Water supply</a:t>
            </a:r>
          </a:p>
          <a:p>
            <a:pPr marL="0" indent="0">
              <a:buNone/>
            </a:pPr>
            <a:r>
              <a:rPr lang="en-US" dirty="0">
                <a:solidFill>
                  <a:schemeClr val="tx1"/>
                </a:solidFill>
              </a:rPr>
              <a:t>Application:</a:t>
            </a:r>
          </a:p>
          <a:p>
            <a:pPr lvl="2">
              <a:buFont typeface="Wingdings" panose="05000000000000000000" pitchFamily="2" charset="2"/>
              <a:buChar char="Ø"/>
            </a:pPr>
            <a:r>
              <a:rPr lang="en-US" sz="2000" dirty="0">
                <a:solidFill>
                  <a:schemeClr val="tx1"/>
                </a:solidFill>
              </a:rPr>
              <a:t>SCADA/ICS Security: Securing Supervisory Control and Data Acquisition (SCADA) and Industrial Control Systems (ICS) from cyber threats</a:t>
            </a:r>
          </a:p>
          <a:p>
            <a:pPr lvl="2">
              <a:buFont typeface="Wingdings" panose="05000000000000000000" pitchFamily="2" charset="2"/>
              <a:buChar char="Ø"/>
            </a:pPr>
            <a:r>
              <a:rPr lang="en-US" sz="2000" dirty="0">
                <a:solidFill>
                  <a:schemeClr val="tx1"/>
                </a:solidFill>
              </a:rPr>
              <a:t>Techniques: Network segmentation, real-time monitoring, and anomaly detection</a:t>
            </a:r>
          </a:p>
          <a:p>
            <a:pPr lvl="2">
              <a:buFont typeface="Wingdings" panose="05000000000000000000" pitchFamily="2" charset="2"/>
              <a:buChar char="Ø"/>
            </a:pPr>
            <a:r>
              <a:rPr lang="en-US" sz="2000" dirty="0">
                <a:solidFill>
                  <a:schemeClr val="tx1"/>
                </a:solidFill>
              </a:rPr>
              <a:t>Example: Ensuring the integrity and availability of power grids against cyber-attacks</a:t>
            </a:r>
          </a:p>
        </p:txBody>
      </p:sp>
      <p:sp>
        <p:nvSpPr>
          <p:cNvPr id="4" name="Footer Placeholder 3">
            <a:extLst>
              <a:ext uri="{FF2B5EF4-FFF2-40B4-BE49-F238E27FC236}">
                <a16:creationId xmlns:a16="http://schemas.microsoft.com/office/drawing/2014/main" id="{DEF36F83-F428-413B-B50F-DF7A58BE12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C5C52F-6026-4430-97EC-2D9ACE015E4B}"/>
              </a:ext>
            </a:extLst>
          </p:cNvPr>
          <p:cNvSpPr>
            <a:spLocks noGrp="1"/>
          </p:cNvSpPr>
          <p:nvPr>
            <p:ph type="sldNum" sz="quarter" idx="4"/>
          </p:nvPr>
        </p:nvSpPr>
        <p:spPr/>
        <p:txBody>
          <a:bodyPr/>
          <a:lstStyle/>
          <a:p>
            <a:pPr>
              <a:defRPr/>
            </a:pPr>
            <a:fld id="{8D1FC6F8-0BCD-47E9-9C64-690771D9C143}" type="slidenum">
              <a:rPr lang="en-US" smtClean="0"/>
              <a:pPr>
                <a:defRPr/>
              </a:pPr>
              <a:t>136</a:t>
            </a:fld>
            <a:endParaRPr lang="en-US" dirty="0"/>
          </a:p>
        </p:txBody>
      </p:sp>
      <p:sp>
        <p:nvSpPr>
          <p:cNvPr id="6" name="Date Placeholder 5">
            <a:extLst>
              <a:ext uri="{FF2B5EF4-FFF2-40B4-BE49-F238E27FC236}">
                <a16:creationId xmlns:a16="http://schemas.microsoft.com/office/drawing/2014/main" id="{97B2CF9D-6396-453F-BFC9-ADEFF945B07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585364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6957-A937-4684-B022-9A46F3928A4B}"/>
              </a:ext>
            </a:extLst>
          </p:cNvPr>
          <p:cNvSpPr>
            <a:spLocks noGrp="1"/>
          </p:cNvSpPr>
          <p:nvPr>
            <p:ph type="title"/>
          </p:nvPr>
        </p:nvSpPr>
        <p:spPr/>
        <p:txBody>
          <a:bodyPr/>
          <a:lstStyle/>
          <a:p>
            <a:r>
              <a:rPr lang="en-US" b="1" dirty="0">
                <a:solidFill>
                  <a:schemeClr val="tx1"/>
                </a:solidFill>
              </a:rPr>
              <a:t>Financial sector security</a:t>
            </a:r>
          </a:p>
        </p:txBody>
      </p:sp>
      <p:sp>
        <p:nvSpPr>
          <p:cNvPr id="3" name="Content Placeholder 2">
            <a:extLst>
              <a:ext uri="{FF2B5EF4-FFF2-40B4-BE49-F238E27FC236}">
                <a16:creationId xmlns:a16="http://schemas.microsoft.com/office/drawing/2014/main" id="{040B4F5F-95B5-4917-A0DA-F5234510178E}"/>
              </a:ext>
            </a:extLst>
          </p:cNvPr>
          <p:cNvSpPr>
            <a:spLocks noGrp="1"/>
          </p:cNvSpPr>
          <p:nvPr>
            <p:ph sz="quarter" idx="10"/>
          </p:nvPr>
        </p:nvSpPr>
        <p:spPr>
          <a:xfrm>
            <a:off x="692949" y="1399205"/>
            <a:ext cx="7654925" cy="5068887"/>
          </a:xfrm>
        </p:spPr>
        <p:txBody>
          <a:bodyPr/>
          <a:lstStyle/>
          <a:p>
            <a:pPr marL="0" indent="0">
              <a:buNone/>
            </a:pPr>
            <a:r>
              <a:rPr lang="en-US" dirty="0">
                <a:solidFill>
                  <a:schemeClr val="tx1"/>
                </a:solidFill>
              </a:rPr>
              <a:t> </a:t>
            </a:r>
            <a:r>
              <a:rPr lang="en-US" b="1" dirty="0">
                <a:solidFill>
                  <a:schemeClr val="tx1"/>
                </a:solidFill>
              </a:rPr>
              <a:t>Industry: Banking, Insurance, Financial Services</a:t>
            </a:r>
          </a:p>
          <a:p>
            <a:pPr marL="0" indent="0">
              <a:buNone/>
            </a:pPr>
            <a:r>
              <a:rPr lang="en-US" b="1" dirty="0">
                <a:solidFill>
                  <a:schemeClr val="tx1"/>
                </a:solidFill>
              </a:rPr>
              <a:t> Application:</a:t>
            </a:r>
          </a:p>
          <a:p>
            <a:pPr lvl="1">
              <a:buFont typeface="Wingdings" panose="05000000000000000000" pitchFamily="2" charset="2"/>
              <a:buChar char="Ø"/>
            </a:pPr>
            <a:r>
              <a:rPr lang="en-US" b="1" dirty="0">
                <a:solidFill>
                  <a:schemeClr val="tx1"/>
                </a:solidFill>
              </a:rPr>
              <a:t>Data Encryption: Protecting sensitive financial data both at rest and in transit</a:t>
            </a:r>
          </a:p>
          <a:p>
            <a:pPr lvl="1">
              <a:buFont typeface="Wingdings" panose="05000000000000000000" pitchFamily="2" charset="2"/>
              <a:buChar char="Ø"/>
            </a:pPr>
            <a:r>
              <a:rPr lang="en-US" b="1" dirty="0">
                <a:solidFill>
                  <a:schemeClr val="tx1"/>
                </a:solidFill>
              </a:rPr>
              <a:t>Fraud Detection: Using machine learning algorithms to detect and prevent fraudulent activities in real-time</a:t>
            </a:r>
          </a:p>
          <a:p>
            <a:pPr lvl="1">
              <a:buFont typeface="Wingdings" panose="05000000000000000000" pitchFamily="2" charset="2"/>
              <a:buChar char="Ø"/>
            </a:pPr>
            <a:r>
              <a:rPr lang="en-US" b="1" dirty="0">
                <a:solidFill>
                  <a:schemeClr val="tx1"/>
                </a:solidFill>
              </a:rPr>
              <a:t>Regulatory Compliance: Ensuring adherence to regulations like PCI DSS and GDPR</a:t>
            </a:r>
          </a:p>
          <a:p>
            <a:pPr lvl="1">
              <a:buFont typeface="Wingdings" panose="05000000000000000000" pitchFamily="2" charset="2"/>
              <a:buChar char="Ø"/>
            </a:pPr>
            <a:r>
              <a:rPr lang="en-US" b="1" dirty="0">
                <a:solidFill>
                  <a:schemeClr val="tx1"/>
                </a:solidFill>
              </a:rPr>
              <a:t>Example: Implementing secure online banking systems to protect against phishing and credential theft</a:t>
            </a:r>
          </a:p>
        </p:txBody>
      </p:sp>
      <p:sp>
        <p:nvSpPr>
          <p:cNvPr id="4" name="Footer Placeholder 3">
            <a:extLst>
              <a:ext uri="{FF2B5EF4-FFF2-40B4-BE49-F238E27FC236}">
                <a16:creationId xmlns:a16="http://schemas.microsoft.com/office/drawing/2014/main" id="{AB195E0A-4551-41EE-B0F7-46299619206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6D486D-9367-4EAB-8D51-91F99B4DEBC4}"/>
              </a:ext>
            </a:extLst>
          </p:cNvPr>
          <p:cNvSpPr>
            <a:spLocks noGrp="1"/>
          </p:cNvSpPr>
          <p:nvPr>
            <p:ph type="sldNum" sz="quarter" idx="4"/>
          </p:nvPr>
        </p:nvSpPr>
        <p:spPr/>
        <p:txBody>
          <a:bodyPr/>
          <a:lstStyle/>
          <a:p>
            <a:pPr>
              <a:defRPr/>
            </a:pPr>
            <a:fld id="{8D1FC6F8-0BCD-47E9-9C64-690771D9C143}" type="slidenum">
              <a:rPr lang="en-US" smtClean="0"/>
              <a:pPr>
                <a:defRPr/>
              </a:pPr>
              <a:t>137</a:t>
            </a:fld>
            <a:endParaRPr lang="en-US" dirty="0"/>
          </a:p>
        </p:txBody>
      </p:sp>
      <p:sp>
        <p:nvSpPr>
          <p:cNvPr id="6" name="Date Placeholder 5">
            <a:extLst>
              <a:ext uri="{FF2B5EF4-FFF2-40B4-BE49-F238E27FC236}">
                <a16:creationId xmlns:a16="http://schemas.microsoft.com/office/drawing/2014/main" id="{9719E597-832B-4DE7-BA07-C5FBBD4BDEB5}"/>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9542058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9FAC-ABC7-4AA3-AE4D-A2A9E36C1838}"/>
              </a:ext>
            </a:extLst>
          </p:cNvPr>
          <p:cNvSpPr>
            <a:spLocks noGrp="1"/>
          </p:cNvSpPr>
          <p:nvPr>
            <p:ph type="title"/>
          </p:nvPr>
        </p:nvSpPr>
        <p:spPr>
          <a:xfrm>
            <a:off x="947113" y="902904"/>
            <a:ext cx="6922876" cy="687834"/>
          </a:xfrm>
        </p:spPr>
        <p:txBody>
          <a:bodyPr/>
          <a:lstStyle/>
          <a:p>
            <a:r>
              <a:rPr lang="en-US" b="1" dirty="0">
                <a:solidFill>
                  <a:schemeClr val="tx1"/>
                </a:solidFill>
              </a:rPr>
              <a:t>HEALTHCARE SECURITY</a:t>
            </a:r>
          </a:p>
        </p:txBody>
      </p:sp>
      <p:sp>
        <p:nvSpPr>
          <p:cNvPr id="3" name="Content Placeholder 2">
            <a:extLst>
              <a:ext uri="{FF2B5EF4-FFF2-40B4-BE49-F238E27FC236}">
                <a16:creationId xmlns:a16="http://schemas.microsoft.com/office/drawing/2014/main" id="{7A3A08BE-A755-42D4-8F54-C373599B1CBE}"/>
              </a:ext>
            </a:extLst>
          </p:cNvPr>
          <p:cNvSpPr>
            <a:spLocks noGrp="1"/>
          </p:cNvSpPr>
          <p:nvPr>
            <p:ph sz="quarter" idx="10"/>
          </p:nvPr>
        </p:nvSpPr>
        <p:spPr>
          <a:xfrm>
            <a:off x="773252" y="1789113"/>
            <a:ext cx="7654925" cy="5068887"/>
          </a:xfrm>
        </p:spPr>
        <p:txBody>
          <a:bodyPr/>
          <a:lstStyle/>
          <a:p>
            <a:r>
              <a:rPr lang="en-US" b="1" dirty="0">
                <a:solidFill>
                  <a:schemeClr val="tx1"/>
                </a:solidFill>
              </a:rPr>
              <a:t>Industry: Hospitals, Medical research, Health Insurance</a:t>
            </a:r>
          </a:p>
          <a:p>
            <a:r>
              <a:rPr lang="en-US" b="1" dirty="0">
                <a:solidFill>
                  <a:schemeClr val="tx1"/>
                </a:solidFill>
              </a:rPr>
              <a:t>Application:</a:t>
            </a:r>
          </a:p>
          <a:p>
            <a:pPr lvl="1"/>
            <a:r>
              <a:rPr lang="en-US" b="1" dirty="0">
                <a:solidFill>
                  <a:schemeClr val="tx1"/>
                </a:solidFill>
              </a:rPr>
              <a:t>Electronic Health Records Security: Protecting patient data from breaches and ensuring HIPAA compliance</a:t>
            </a:r>
          </a:p>
          <a:p>
            <a:pPr lvl="1"/>
            <a:r>
              <a:rPr lang="en-US" b="1" dirty="0">
                <a:solidFill>
                  <a:schemeClr val="tx1"/>
                </a:solidFill>
              </a:rPr>
              <a:t>Medical Device Security: Securing connected medical devices from cyber threats</a:t>
            </a:r>
          </a:p>
          <a:p>
            <a:pPr lvl="1"/>
            <a:r>
              <a:rPr lang="en-US" b="1" dirty="0">
                <a:solidFill>
                  <a:schemeClr val="tx1"/>
                </a:solidFill>
              </a:rPr>
              <a:t>Example: Safeguarding patient data during telemedicine sessions and preventing ransomware attacks on hospital systems</a:t>
            </a:r>
          </a:p>
        </p:txBody>
      </p:sp>
      <p:sp>
        <p:nvSpPr>
          <p:cNvPr id="4" name="Footer Placeholder 3">
            <a:extLst>
              <a:ext uri="{FF2B5EF4-FFF2-40B4-BE49-F238E27FC236}">
                <a16:creationId xmlns:a16="http://schemas.microsoft.com/office/drawing/2014/main" id="{F22CAF90-2952-4797-8612-854ECEB772C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DD5B60B-5711-44E5-8815-83E5416E6A73}"/>
              </a:ext>
            </a:extLst>
          </p:cNvPr>
          <p:cNvSpPr>
            <a:spLocks noGrp="1"/>
          </p:cNvSpPr>
          <p:nvPr>
            <p:ph type="sldNum" sz="quarter" idx="4"/>
          </p:nvPr>
        </p:nvSpPr>
        <p:spPr/>
        <p:txBody>
          <a:bodyPr/>
          <a:lstStyle/>
          <a:p>
            <a:pPr>
              <a:defRPr/>
            </a:pPr>
            <a:fld id="{8D1FC6F8-0BCD-47E9-9C64-690771D9C143}" type="slidenum">
              <a:rPr lang="en-US" smtClean="0"/>
              <a:pPr>
                <a:defRPr/>
              </a:pPr>
              <a:t>138</a:t>
            </a:fld>
            <a:endParaRPr lang="en-US" dirty="0"/>
          </a:p>
        </p:txBody>
      </p:sp>
      <p:sp>
        <p:nvSpPr>
          <p:cNvPr id="6" name="Date Placeholder 5">
            <a:extLst>
              <a:ext uri="{FF2B5EF4-FFF2-40B4-BE49-F238E27FC236}">
                <a16:creationId xmlns:a16="http://schemas.microsoft.com/office/drawing/2014/main" id="{46E539A9-E524-4E39-97D0-5F03B95299D6}"/>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2284360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B0E6-2610-4D71-84AA-AF1E61AA7D32}"/>
              </a:ext>
            </a:extLst>
          </p:cNvPr>
          <p:cNvSpPr>
            <a:spLocks noGrp="1"/>
          </p:cNvSpPr>
          <p:nvPr>
            <p:ph type="title"/>
          </p:nvPr>
        </p:nvSpPr>
        <p:spPr>
          <a:xfrm>
            <a:off x="838723" y="902904"/>
            <a:ext cx="6922876" cy="687834"/>
          </a:xfrm>
        </p:spPr>
        <p:txBody>
          <a:bodyPr/>
          <a:lstStyle/>
          <a:p>
            <a:r>
              <a:rPr lang="en-US" b="1" dirty="0">
                <a:solidFill>
                  <a:schemeClr val="tx1"/>
                </a:solidFill>
              </a:rPr>
              <a:t>E-commerce &amp; retail security</a:t>
            </a:r>
          </a:p>
        </p:txBody>
      </p:sp>
      <p:sp>
        <p:nvSpPr>
          <p:cNvPr id="3" name="Content Placeholder 2">
            <a:extLst>
              <a:ext uri="{FF2B5EF4-FFF2-40B4-BE49-F238E27FC236}">
                <a16:creationId xmlns:a16="http://schemas.microsoft.com/office/drawing/2014/main" id="{02302FCD-DFA2-4F4D-8648-2754D8FB039D}"/>
              </a:ext>
            </a:extLst>
          </p:cNvPr>
          <p:cNvSpPr>
            <a:spLocks noGrp="1"/>
          </p:cNvSpPr>
          <p:nvPr>
            <p:ph sz="quarter" idx="10"/>
          </p:nvPr>
        </p:nvSpPr>
        <p:spPr>
          <a:xfrm>
            <a:off x="838723" y="1789113"/>
            <a:ext cx="7654925" cy="5068887"/>
          </a:xfrm>
        </p:spPr>
        <p:txBody>
          <a:bodyPr/>
          <a:lstStyle/>
          <a:p>
            <a:pPr marL="0" indent="0">
              <a:buNone/>
            </a:pPr>
            <a:r>
              <a:rPr lang="en-US" b="1" dirty="0">
                <a:solidFill>
                  <a:schemeClr val="tx1"/>
                </a:solidFill>
              </a:rPr>
              <a:t>Industry: Online Retailers, Payment Gateways</a:t>
            </a:r>
          </a:p>
          <a:p>
            <a:pPr marL="0" indent="0">
              <a:buNone/>
            </a:pPr>
            <a:r>
              <a:rPr lang="en-US" b="1" dirty="0">
                <a:solidFill>
                  <a:schemeClr val="tx1"/>
                </a:solidFill>
              </a:rPr>
              <a:t>Application:</a:t>
            </a:r>
          </a:p>
          <a:p>
            <a:pPr lvl="1">
              <a:buFont typeface="Wingdings" panose="05000000000000000000" pitchFamily="2" charset="2"/>
              <a:buChar char="Ø"/>
            </a:pPr>
            <a:r>
              <a:rPr lang="en-US" b="1" dirty="0">
                <a:solidFill>
                  <a:schemeClr val="tx1"/>
                </a:solidFill>
              </a:rPr>
              <a:t>Payment Security: Securing online transactions through encryption and tokenization</a:t>
            </a:r>
          </a:p>
          <a:p>
            <a:pPr lvl="1">
              <a:buFont typeface="Wingdings" panose="05000000000000000000" pitchFamily="2" charset="2"/>
              <a:buChar char="Ø"/>
            </a:pPr>
            <a:r>
              <a:rPr lang="en-US" b="1" dirty="0">
                <a:solidFill>
                  <a:schemeClr val="tx1"/>
                </a:solidFill>
              </a:rPr>
              <a:t>Web Application Firewalls: Protecting against SQL injection, cross-site scripting(XSS), and other web-based attacks</a:t>
            </a:r>
          </a:p>
          <a:p>
            <a:pPr lvl="1">
              <a:buFont typeface="Wingdings" panose="05000000000000000000" pitchFamily="2" charset="2"/>
              <a:buChar char="Ø"/>
            </a:pPr>
            <a:r>
              <a:rPr lang="en-US" b="1" dirty="0">
                <a:solidFill>
                  <a:schemeClr val="tx1"/>
                </a:solidFill>
              </a:rPr>
              <a:t>Example: Preventing data breaches and protecting customer information in e-commerce platforms </a:t>
            </a:r>
          </a:p>
        </p:txBody>
      </p:sp>
      <p:sp>
        <p:nvSpPr>
          <p:cNvPr id="4" name="Footer Placeholder 3">
            <a:extLst>
              <a:ext uri="{FF2B5EF4-FFF2-40B4-BE49-F238E27FC236}">
                <a16:creationId xmlns:a16="http://schemas.microsoft.com/office/drawing/2014/main" id="{684030B5-D104-4155-9C53-5479EAED408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9E765F-894C-4492-9D5D-267485968281}"/>
              </a:ext>
            </a:extLst>
          </p:cNvPr>
          <p:cNvSpPr>
            <a:spLocks noGrp="1"/>
          </p:cNvSpPr>
          <p:nvPr>
            <p:ph type="sldNum" sz="quarter" idx="4"/>
          </p:nvPr>
        </p:nvSpPr>
        <p:spPr/>
        <p:txBody>
          <a:bodyPr/>
          <a:lstStyle/>
          <a:p>
            <a:pPr>
              <a:defRPr/>
            </a:pPr>
            <a:fld id="{8D1FC6F8-0BCD-47E9-9C64-690771D9C143}" type="slidenum">
              <a:rPr lang="en-US" smtClean="0"/>
              <a:pPr>
                <a:defRPr/>
              </a:pPr>
              <a:t>139</a:t>
            </a:fld>
            <a:endParaRPr lang="en-US" dirty="0"/>
          </a:p>
        </p:txBody>
      </p:sp>
      <p:sp>
        <p:nvSpPr>
          <p:cNvPr id="6" name="Date Placeholder 5">
            <a:extLst>
              <a:ext uri="{FF2B5EF4-FFF2-40B4-BE49-F238E27FC236}">
                <a16:creationId xmlns:a16="http://schemas.microsoft.com/office/drawing/2014/main" id="{79FD1C87-4169-40F3-BAD3-5AD782B94064}"/>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8445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B60-F171-432B-AB49-8A60C8BB41DE}"/>
              </a:ext>
            </a:extLst>
          </p:cNvPr>
          <p:cNvSpPr>
            <a:spLocks noGrp="1"/>
          </p:cNvSpPr>
          <p:nvPr>
            <p:ph type="title"/>
          </p:nvPr>
        </p:nvSpPr>
        <p:spPr>
          <a:xfrm>
            <a:off x="1143000" y="768626"/>
            <a:ext cx="9906000" cy="1086679"/>
          </a:xfrm>
        </p:spPr>
        <p:txBody>
          <a:bodyPr>
            <a:normAutofit fontScale="90000"/>
          </a:bodyPr>
          <a:lstStyle/>
          <a:p>
            <a:r>
              <a:rPr lang="en-US" sz="4000" dirty="0"/>
              <a:t>Types of Cyber Threats</a:t>
            </a:r>
            <a:r>
              <a:rPr lang="en-US" sz="4000" b="1" dirty="0"/>
              <a:t>.</a:t>
            </a:r>
            <a:br>
              <a:rPr lang="en-US" sz="9600" b="1" dirty="0"/>
            </a:br>
            <a:endParaRPr lang="en-NG" dirty="0"/>
          </a:p>
        </p:txBody>
      </p:sp>
      <p:sp>
        <p:nvSpPr>
          <p:cNvPr id="3" name="Text Placeholder 2">
            <a:extLst>
              <a:ext uri="{FF2B5EF4-FFF2-40B4-BE49-F238E27FC236}">
                <a16:creationId xmlns:a16="http://schemas.microsoft.com/office/drawing/2014/main" id="{75148AE4-8AC1-4250-AABD-B50BEB0069D9}"/>
              </a:ext>
            </a:extLst>
          </p:cNvPr>
          <p:cNvSpPr>
            <a:spLocks noGrp="1"/>
          </p:cNvSpPr>
          <p:nvPr>
            <p:ph type="body" idx="1"/>
          </p:nvPr>
        </p:nvSpPr>
        <p:spPr>
          <a:xfrm>
            <a:off x="1260681" y="2279373"/>
            <a:ext cx="9906000" cy="3559521"/>
          </a:xfrm>
        </p:spPr>
        <p:txBody>
          <a:bodyPr>
            <a:normAutofit/>
          </a:bodyPr>
          <a:lstStyle/>
          <a:p>
            <a:pPr marL="0" indent="0">
              <a:buNone/>
            </a:pPr>
            <a:r>
              <a:rPr lang="en-US" sz="2000" b="1" dirty="0"/>
              <a:t>6) Zero-Day Exploits:</a:t>
            </a:r>
          </a:p>
          <a:p>
            <a:pPr marL="0" indent="0">
              <a:buNone/>
            </a:pPr>
            <a:endParaRPr lang="en-US" sz="2000" b="1" dirty="0"/>
          </a:p>
          <a:p>
            <a:r>
              <a:rPr lang="en-US" sz="2000" b="1" dirty="0"/>
              <a:t>Definition:</a:t>
            </a:r>
            <a:r>
              <a:rPr lang="en-US" sz="2000" dirty="0"/>
              <a:t> Attacks that exploit unknown vulnerabilities in software before they are patched.</a:t>
            </a:r>
          </a:p>
          <a:p>
            <a:r>
              <a:rPr lang="en-US" sz="2000" b="1" dirty="0"/>
              <a:t>Examples:</a:t>
            </a:r>
          </a:p>
          <a:p>
            <a:r>
              <a:rPr lang="en-US" sz="2000" dirty="0"/>
              <a:t>Targeted attacks: Exploiting a vulnerability in widely used software before developers can issue a fix</a:t>
            </a:r>
            <a:endParaRPr lang="en-NG" sz="2000" dirty="0"/>
          </a:p>
        </p:txBody>
      </p:sp>
    </p:spTree>
    <p:extLst>
      <p:ext uri="{BB962C8B-B14F-4D97-AF65-F5344CB8AC3E}">
        <p14:creationId xmlns:p14="http://schemas.microsoft.com/office/powerpoint/2010/main" val="36122629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6049-BB55-4D61-AEFE-D70B99BAB10E}"/>
              </a:ext>
            </a:extLst>
          </p:cNvPr>
          <p:cNvSpPr>
            <a:spLocks noGrp="1"/>
          </p:cNvSpPr>
          <p:nvPr>
            <p:ph type="title"/>
          </p:nvPr>
        </p:nvSpPr>
        <p:spPr/>
        <p:txBody>
          <a:bodyPr/>
          <a:lstStyle/>
          <a:p>
            <a:r>
              <a:rPr lang="en-US" b="1" dirty="0">
                <a:solidFill>
                  <a:schemeClr val="tx1"/>
                </a:solidFill>
              </a:rPr>
              <a:t>GOVERNMENT AND DEFENSE</a:t>
            </a:r>
          </a:p>
        </p:txBody>
      </p:sp>
      <p:sp>
        <p:nvSpPr>
          <p:cNvPr id="3" name="Content Placeholder 2">
            <a:extLst>
              <a:ext uri="{FF2B5EF4-FFF2-40B4-BE49-F238E27FC236}">
                <a16:creationId xmlns:a16="http://schemas.microsoft.com/office/drawing/2014/main" id="{E3D7EFA6-0210-4505-9E7C-AEF2A2E17489}"/>
              </a:ext>
            </a:extLst>
          </p:cNvPr>
          <p:cNvSpPr>
            <a:spLocks noGrp="1"/>
          </p:cNvSpPr>
          <p:nvPr>
            <p:ph sz="quarter" idx="10"/>
          </p:nvPr>
        </p:nvSpPr>
        <p:spPr>
          <a:xfrm>
            <a:off x="692949" y="1399205"/>
            <a:ext cx="7654925" cy="5068887"/>
          </a:xfrm>
        </p:spPr>
        <p:txBody>
          <a:bodyPr/>
          <a:lstStyle/>
          <a:p>
            <a:r>
              <a:rPr lang="en-US" b="1" dirty="0">
                <a:solidFill>
                  <a:schemeClr val="tx1"/>
                </a:solidFill>
              </a:rPr>
              <a:t>Industry: National Security, Public Administration</a:t>
            </a:r>
          </a:p>
          <a:p>
            <a:r>
              <a:rPr lang="en-US" b="1" dirty="0">
                <a:solidFill>
                  <a:schemeClr val="tx1"/>
                </a:solidFill>
              </a:rPr>
              <a:t>Application:</a:t>
            </a:r>
          </a:p>
          <a:p>
            <a:pPr lvl="1"/>
            <a:r>
              <a:rPr lang="en-US" b="1" dirty="0">
                <a:solidFill>
                  <a:schemeClr val="tx1"/>
                </a:solidFill>
              </a:rPr>
              <a:t>National Cybersecurity strategy: Implementing policies and frameworks to protect critical national assets</a:t>
            </a:r>
          </a:p>
          <a:p>
            <a:pPr lvl="1"/>
            <a:r>
              <a:rPr lang="en-US" b="1" dirty="0">
                <a:solidFill>
                  <a:schemeClr val="tx1"/>
                </a:solidFill>
              </a:rPr>
              <a:t>Incident Response: Establishing incident response teams for rapid response to cyber incidents</a:t>
            </a:r>
          </a:p>
          <a:p>
            <a:pPr lvl="1"/>
            <a:r>
              <a:rPr lang="en-US" b="1" dirty="0">
                <a:solidFill>
                  <a:schemeClr val="tx1"/>
                </a:solidFill>
              </a:rPr>
              <a:t>Example: Defending against state-sponsored cyber espionage and protecting sensitive government data</a:t>
            </a:r>
          </a:p>
        </p:txBody>
      </p:sp>
      <p:sp>
        <p:nvSpPr>
          <p:cNvPr id="4" name="Footer Placeholder 3">
            <a:extLst>
              <a:ext uri="{FF2B5EF4-FFF2-40B4-BE49-F238E27FC236}">
                <a16:creationId xmlns:a16="http://schemas.microsoft.com/office/drawing/2014/main" id="{D900BE5C-40D2-41C5-85B8-2E029D0B7DB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ADABDE-FCE2-41F3-9B47-5A456195F45A}"/>
              </a:ext>
            </a:extLst>
          </p:cNvPr>
          <p:cNvSpPr>
            <a:spLocks noGrp="1"/>
          </p:cNvSpPr>
          <p:nvPr>
            <p:ph type="sldNum" sz="quarter" idx="4"/>
          </p:nvPr>
        </p:nvSpPr>
        <p:spPr/>
        <p:txBody>
          <a:bodyPr/>
          <a:lstStyle/>
          <a:p>
            <a:pPr>
              <a:defRPr/>
            </a:pPr>
            <a:fld id="{8D1FC6F8-0BCD-47E9-9C64-690771D9C143}" type="slidenum">
              <a:rPr lang="en-US" smtClean="0"/>
              <a:pPr>
                <a:defRPr/>
              </a:pPr>
              <a:t>140</a:t>
            </a:fld>
            <a:endParaRPr lang="en-US" dirty="0"/>
          </a:p>
        </p:txBody>
      </p:sp>
      <p:sp>
        <p:nvSpPr>
          <p:cNvPr id="6" name="Date Placeholder 5">
            <a:extLst>
              <a:ext uri="{FF2B5EF4-FFF2-40B4-BE49-F238E27FC236}">
                <a16:creationId xmlns:a16="http://schemas.microsoft.com/office/drawing/2014/main" id="{5635B113-76E7-4770-BEB5-4B492ED76AFE}"/>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1163542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10FD-798C-42AB-AAB2-D3301BFFFE26}"/>
              </a:ext>
            </a:extLst>
          </p:cNvPr>
          <p:cNvSpPr>
            <a:spLocks noGrp="1"/>
          </p:cNvSpPr>
          <p:nvPr>
            <p:ph type="title"/>
          </p:nvPr>
        </p:nvSpPr>
        <p:spPr>
          <a:xfrm>
            <a:off x="3878179" y="1164888"/>
            <a:ext cx="7620000" cy="3521229"/>
          </a:xfrm>
        </p:spPr>
        <p:txBody>
          <a:bodyPr/>
          <a:lstStyle/>
          <a:p>
            <a:r>
              <a:rPr lang="en-US" b="1" dirty="0">
                <a:solidFill>
                  <a:schemeClr val="tx1"/>
                </a:solidFill>
              </a:rPr>
              <a:t>CASE-STUDIES ON REAL-LIFE CYBERSECURITY INCIDENTS</a:t>
            </a:r>
          </a:p>
        </p:txBody>
      </p:sp>
    </p:spTree>
    <p:extLst>
      <p:ext uri="{BB962C8B-B14F-4D97-AF65-F5344CB8AC3E}">
        <p14:creationId xmlns:p14="http://schemas.microsoft.com/office/powerpoint/2010/main" val="39432315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normAutofit/>
          </a:bodyPr>
          <a:lstStyle/>
          <a:p>
            <a:r>
              <a:rPr lang="en-US" b="1" dirty="0">
                <a:solidFill>
                  <a:schemeClr val="tx1"/>
                </a:solidFill>
              </a:rPr>
              <a:t>Storm-0539 (atlas lion) (2021</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Storm-0539 operates out of Morocco and its focus is compromising gift card systems and transactions. There has been a 30% increase in Storm-0539 intrusion activity, between March and May 2024</a:t>
            </a:r>
          </a:p>
          <a:p>
            <a:r>
              <a:rPr lang="en-US" b="1" dirty="0">
                <a:solidFill>
                  <a:schemeClr val="tx1"/>
                </a:solidFill>
              </a:rPr>
              <a:t>Impact:</a:t>
            </a:r>
          </a:p>
          <a:p>
            <a:pPr lvl="1"/>
            <a:r>
              <a:rPr lang="en-US" b="1" dirty="0">
                <a:solidFill>
                  <a:schemeClr val="tx1"/>
                </a:solidFill>
              </a:rPr>
              <a:t>Theft of gift cards worth up to $100,000 per day</a:t>
            </a:r>
          </a:p>
          <a:p>
            <a:r>
              <a:rPr lang="en-US" b="1" dirty="0">
                <a:solidFill>
                  <a:schemeClr val="tx1"/>
                </a:solidFill>
              </a:rPr>
              <a:t>Lessons Learned:</a:t>
            </a:r>
          </a:p>
          <a:p>
            <a:pPr lvl="1"/>
            <a:r>
              <a:rPr lang="en-US" b="1" dirty="0">
                <a:solidFill>
                  <a:schemeClr val="tx1"/>
                </a:solidFill>
              </a:rPr>
              <a:t>Importance of token protection and least privilege access</a:t>
            </a:r>
          </a:p>
          <a:p>
            <a:pPr lvl="1"/>
            <a:r>
              <a:rPr lang="en-US" b="1" dirty="0">
                <a:solidFill>
                  <a:schemeClr val="tx1"/>
                </a:solidFill>
              </a:rPr>
              <a:t>Necessity of a phishing-resistant MFA</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142</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269849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A1D2-402D-4C3A-B2F2-EA37A4F7F3E1}"/>
              </a:ext>
            </a:extLst>
          </p:cNvPr>
          <p:cNvSpPr>
            <a:spLocks noGrp="1"/>
          </p:cNvSpPr>
          <p:nvPr>
            <p:ph type="title"/>
          </p:nvPr>
        </p:nvSpPr>
        <p:spPr>
          <a:xfrm>
            <a:off x="1300626" y="578724"/>
            <a:ext cx="6922876" cy="687834"/>
          </a:xfrm>
        </p:spPr>
        <p:txBody>
          <a:bodyPr/>
          <a:lstStyle/>
          <a:p>
            <a:r>
              <a:rPr lang="en-US" b="1" dirty="0">
                <a:solidFill>
                  <a:schemeClr val="tx1"/>
                </a:solidFill>
              </a:rPr>
              <a:t>The </a:t>
            </a:r>
            <a:r>
              <a:rPr lang="en-US" b="1" dirty="0" err="1">
                <a:solidFill>
                  <a:schemeClr val="tx1"/>
                </a:solidFill>
              </a:rPr>
              <a:t>wannacry</a:t>
            </a:r>
            <a:r>
              <a:rPr lang="en-US" b="1" dirty="0">
                <a:solidFill>
                  <a:schemeClr val="tx1"/>
                </a:solidFill>
              </a:rPr>
              <a:t> attack (2017</a:t>
            </a:r>
            <a:r>
              <a:rPr lang="en-US" dirty="0">
                <a:solidFill>
                  <a:schemeClr val="tx1"/>
                </a:solidFill>
              </a:rPr>
              <a:t>)</a:t>
            </a:r>
          </a:p>
        </p:txBody>
      </p:sp>
      <p:sp>
        <p:nvSpPr>
          <p:cNvPr id="3" name="Content Placeholder 2">
            <a:extLst>
              <a:ext uri="{FF2B5EF4-FFF2-40B4-BE49-F238E27FC236}">
                <a16:creationId xmlns:a16="http://schemas.microsoft.com/office/drawing/2014/main" id="{9818ABA1-9A56-4BE2-B64A-A1866E8DE1EA}"/>
              </a:ext>
            </a:extLst>
          </p:cNvPr>
          <p:cNvSpPr>
            <a:spLocks noGrp="1"/>
          </p:cNvSpPr>
          <p:nvPr>
            <p:ph sz="quarter" idx="10"/>
          </p:nvPr>
        </p:nvSpPr>
        <p:spPr>
          <a:xfrm>
            <a:off x="1115095" y="1638096"/>
            <a:ext cx="8138230" cy="5068887"/>
          </a:xfrm>
        </p:spPr>
        <p:txBody>
          <a:bodyPr/>
          <a:lstStyle/>
          <a:p>
            <a:r>
              <a:rPr lang="en-US" b="1" dirty="0">
                <a:solidFill>
                  <a:schemeClr val="tx1"/>
                </a:solidFill>
              </a:rPr>
              <a:t>Overview: A global ransomware attack that affected over 200,000 computers across 150 countries</a:t>
            </a:r>
          </a:p>
          <a:p>
            <a:r>
              <a:rPr lang="en-US" b="1" dirty="0">
                <a:solidFill>
                  <a:schemeClr val="tx1"/>
                </a:solidFill>
              </a:rPr>
              <a:t>Impact:</a:t>
            </a:r>
          </a:p>
          <a:p>
            <a:pPr lvl="1"/>
            <a:r>
              <a:rPr lang="en-US" b="1" dirty="0">
                <a:solidFill>
                  <a:schemeClr val="tx1"/>
                </a:solidFill>
              </a:rPr>
              <a:t>Significant disruption to the UK’s National Health Service</a:t>
            </a:r>
          </a:p>
          <a:p>
            <a:pPr lvl="1"/>
            <a:r>
              <a:rPr lang="en-US" b="1" dirty="0">
                <a:solidFill>
                  <a:schemeClr val="tx1"/>
                </a:solidFill>
              </a:rPr>
              <a:t>Total estimated damages: $4 billion globally</a:t>
            </a:r>
          </a:p>
          <a:p>
            <a:r>
              <a:rPr lang="en-US" b="1" dirty="0">
                <a:solidFill>
                  <a:schemeClr val="tx1"/>
                </a:solidFill>
              </a:rPr>
              <a:t>Lessons Learned:</a:t>
            </a:r>
          </a:p>
          <a:p>
            <a:pPr lvl="1"/>
            <a:r>
              <a:rPr lang="en-US" b="1" dirty="0">
                <a:solidFill>
                  <a:schemeClr val="tx1"/>
                </a:solidFill>
              </a:rPr>
              <a:t>Importance of timely patching and vulnerability management</a:t>
            </a:r>
          </a:p>
          <a:p>
            <a:pPr lvl="1"/>
            <a:r>
              <a:rPr lang="en-US" b="1" dirty="0">
                <a:solidFill>
                  <a:schemeClr val="tx1"/>
                </a:solidFill>
              </a:rPr>
              <a:t>Necessity of comprehensive backup and disaster recovery plans</a:t>
            </a:r>
          </a:p>
        </p:txBody>
      </p:sp>
      <p:sp>
        <p:nvSpPr>
          <p:cNvPr id="4" name="Footer Placeholder 3">
            <a:extLst>
              <a:ext uri="{FF2B5EF4-FFF2-40B4-BE49-F238E27FC236}">
                <a16:creationId xmlns:a16="http://schemas.microsoft.com/office/drawing/2014/main" id="{57184C79-E03B-4999-8061-6FDDFD73BAD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463925-23D4-47E8-8637-73C458BA66A0}"/>
              </a:ext>
            </a:extLst>
          </p:cNvPr>
          <p:cNvSpPr>
            <a:spLocks noGrp="1"/>
          </p:cNvSpPr>
          <p:nvPr>
            <p:ph type="sldNum" sz="quarter" idx="4"/>
          </p:nvPr>
        </p:nvSpPr>
        <p:spPr/>
        <p:txBody>
          <a:bodyPr/>
          <a:lstStyle/>
          <a:p>
            <a:pPr>
              <a:defRPr/>
            </a:pPr>
            <a:fld id="{8D1FC6F8-0BCD-47E9-9C64-690771D9C143}" type="slidenum">
              <a:rPr lang="en-US" smtClean="0"/>
              <a:pPr>
                <a:defRPr/>
              </a:pPr>
              <a:t>143</a:t>
            </a:fld>
            <a:endParaRPr lang="en-US" dirty="0"/>
          </a:p>
        </p:txBody>
      </p:sp>
      <p:sp>
        <p:nvSpPr>
          <p:cNvPr id="6" name="Date Placeholder 5">
            <a:extLst>
              <a:ext uri="{FF2B5EF4-FFF2-40B4-BE49-F238E27FC236}">
                <a16:creationId xmlns:a16="http://schemas.microsoft.com/office/drawing/2014/main" id="{144D6009-42A2-4B6B-B239-B660967DEAB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40275074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1231-FF8F-4F4A-8C49-052C961D4AD5}"/>
              </a:ext>
            </a:extLst>
          </p:cNvPr>
          <p:cNvSpPr>
            <a:spLocks noGrp="1"/>
          </p:cNvSpPr>
          <p:nvPr>
            <p:ph type="title"/>
          </p:nvPr>
        </p:nvSpPr>
        <p:spPr>
          <a:xfrm>
            <a:off x="1183803" y="681581"/>
            <a:ext cx="7921662" cy="687834"/>
          </a:xfrm>
        </p:spPr>
        <p:txBody>
          <a:bodyPr>
            <a:noAutofit/>
          </a:bodyPr>
          <a:lstStyle/>
          <a:p>
            <a:r>
              <a:rPr lang="en-US" sz="3600" b="1" dirty="0">
                <a:solidFill>
                  <a:schemeClr val="tx1"/>
                </a:solidFill>
              </a:rPr>
              <a:t>TARGET’S DATA BREACH (2013)</a:t>
            </a:r>
          </a:p>
        </p:txBody>
      </p:sp>
      <p:sp>
        <p:nvSpPr>
          <p:cNvPr id="3" name="Content Placeholder 2">
            <a:extLst>
              <a:ext uri="{FF2B5EF4-FFF2-40B4-BE49-F238E27FC236}">
                <a16:creationId xmlns:a16="http://schemas.microsoft.com/office/drawing/2014/main" id="{DF023B6C-7B9C-434C-AF8A-36CC23A7B1F1}"/>
              </a:ext>
            </a:extLst>
          </p:cNvPr>
          <p:cNvSpPr>
            <a:spLocks noGrp="1"/>
          </p:cNvSpPr>
          <p:nvPr>
            <p:ph sz="quarter" idx="10"/>
          </p:nvPr>
        </p:nvSpPr>
        <p:spPr>
          <a:xfrm>
            <a:off x="1089560" y="1512429"/>
            <a:ext cx="8474325" cy="5068887"/>
          </a:xfrm>
        </p:spPr>
        <p:txBody>
          <a:bodyPr/>
          <a:lstStyle/>
          <a:p>
            <a:pPr marL="0" indent="0">
              <a:buNone/>
            </a:pPr>
            <a:r>
              <a:rPr lang="en-US" b="1" dirty="0">
                <a:solidFill>
                  <a:schemeClr val="tx1"/>
                </a:solidFill>
              </a:rPr>
              <a:t> Overview: A breach of Target’s payment systems leading to the theft of 40 million credit and debit card records</a:t>
            </a:r>
          </a:p>
          <a:p>
            <a:pPr marL="0" indent="0">
              <a:buNone/>
            </a:pPr>
            <a:r>
              <a:rPr lang="en-US" b="1" dirty="0">
                <a:solidFill>
                  <a:schemeClr val="tx1"/>
                </a:solidFill>
              </a:rPr>
              <a:t>Impact:</a:t>
            </a:r>
          </a:p>
          <a:p>
            <a:pPr lvl="1">
              <a:buFont typeface="Wingdings" panose="05000000000000000000" pitchFamily="2" charset="2"/>
              <a:buChar char="Ø"/>
            </a:pPr>
            <a:r>
              <a:rPr lang="en-US" b="1" dirty="0">
                <a:solidFill>
                  <a:schemeClr val="tx1"/>
                </a:solidFill>
              </a:rPr>
              <a:t>Massive financial losses and damage to reputation</a:t>
            </a:r>
          </a:p>
          <a:p>
            <a:pPr lvl="1">
              <a:buFont typeface="Wingdings" panose="05000000000000000000" pitchFamily="2" charset="2"/>
              <a:buChar char="Ø"/>
            </a:pPr>
            <a:r>
              <a:rPr lang="en-US" b="1" dirty="0">
                <a:solidFill>
                  <a:schemeClr val="tx1"/>
                </a:solidFill>
              </a:rPr>
              <a:t>Settlement costs of $18.5 million across 47 states of the USA</a:t>
            </a:r>
          </a:p>
          <a:p>
            <a:pPr marL="0" indent="0">
              <a:buNone/>
            </a:pPr>
            <a:r>
              <a:rPr lang="en-US" b="1" dirty="0">
                <a:solidFill>
                  <a:schemeClr val="tx1"/>
                </a:solidFill>
              </a:rPr>
              <a:t>  Lessons Learned:</a:t>
            </a:r>
          </a:p>
          <a:p>
            <a:pPr lvl="1">
              <a:buFont typeface="Wingdings" panose="05000000000000000000" pitchFamily="2" charset="2"/>
              <a:buChar char="Ø"/>
            </a:pPr>
            <a:r>
              <a:rPr lang="en-US" b="1" dirty="0">
                <a:solidFill>
                  <a:schemeClr val="tx1"/>
                </a:solidFill>
              </a:rPr>
              <a:t>Need for robust third-party vendor management (attack originated from a compromised HVAC vendor)</a:t>
            </a:r>
          </a:p>
          <a:p>
            <a:pPr lvl="1">
              <a:buFont typeface="Wingdings" panose="05000000000000000000" pitchFamily="2" charset="2"/>
              <a:buChar char="Ø"/>
            </a:pPr>
            <a:r>
              <a:rPr lang="en-US" b="1" dirty="0">
                <a:solidFill>
                  <a:schemeClr val="tx1"/>
                </a:solidFill>
              </a:rPr>
              <a:t>Enhanced network monitoring and segregation</a:t>
            </a:r>
          </a:p>
        </p:txBody>
      </p:sp>
      <p:sp>
        <p:nvSpPr>
          <p:cNvPr id="4" name="Footer Placeholder 3">
            <a:extLst>
              <a:ext uri="{FF2B5EF4-FFF2-40B4-BE49-F238E27FC236}">
                <a16:creationId xmlns:a16="http://schemas.microsoft.com/office/drawing/2014/main" id="{3BA02221-B641-4D16-AB73-084CCAB1222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294149-E7DE-4241-B380-76A1824AF6AB}"/>
              </a:ext>
            </a:extLst>
          </p:cNvPr>
          <p:cNvSpPr>
            <a:spLocks noGrp="1"/>
          </p:cNvSpPr>
          <p:nvPr>
            <p:ph type="sldNum" sz="quarter" idx="4"/>
          </p:nvPr>
        </p:nvSpPr>
        <p:spPr/>
        <p:txBody>
          <a:bodyPr/>
          <a:lstStyle/>
          <a:p>
            <a:pPr>
              <a:defRPr/>
            </a:pPr>
            <a:fld id="{8D1FC6F8-0BCD-47E9-9C64-690771D9C143}" type="slidenum">
              <a:rPr lang="en-US" smtClean="0"/>
              <a:pPr>
                <a:defRPr/>
              </a:pPr>
              <a:t>144</a:t>
            </a:fld>
            <a:endParaRPr lang="en-US" dirty="0"/>
          </a:p>
        </p:txBody>
      </p:sp>
      <p:sp>
        <p:nvSpPr>
          <p:cNvPr id="6" name="Date Placeholder 5">
            <a:extLst>
              <a:ext uri="{FF2B5EF4-FFF2-40B4-BE49-F238E27FC236}">
                <a16:creationId xmlns:a16="http://schemas.microsoft.com/office/drawing/2014/main" id="{57B33E8E-6229-4749-84A4-7AE1F5ED3AE2}"/>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52881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94D1-4150-4E57-9A0C-FA73E2841467}"/>
              </a:ext>
            </a:extLst>
          </p:cNvPr>
          <p:cNvSpPr>
            <a:spLocks noGrp="1"/>
          </p:cNvSpPr>
          <p:nvPr>
            <p:ph type="title"/>
          </p:nvPr>
        </p:nvSpPr>
        <p:spPr>
          <a:xfrm>
            <a:off x="1198275" y="440879"/>
            <a:ext cx="8547304" cy="687834"/>
          </a:xfrm>
        </p:spPr>
        <p:txBody>
          <a:bodyPr>
            <a:noAutofit/>
          </a:bodyPr>
          <a:lstStyle/>
          <a:p>
            <a:r>
              <a:rPr lang="en-US" sz="3600" b="1" dirty="0">
                <a:solidFill>
                  <a:schemeClr val="tx1"/>
                </a:solidFill>
              </a:rPr>
              <a:t>EQUIFAX DATA BREACH (2017)</a:t>
            </a:r>
          </a:p>
        </p:txBody>
      </p:sp>
      <p:sp>
        <p:nvSpPr>
          <p:cNvPr id="3" name="Content Placeholder 2">
            <a:extLst>
              <a:ext uri="{FF2B5EF4-FFF2-40B4-BE49-F238E27FC236}">
                <a16:creationId xmlns:a16="http://schemas.microsoft.com/office/drawing/2014/main" id="{6B1A1E0B-FC0F-411E-ADC2-EA0657D53A0E}"/>
              </a:ext>
            </a:extLst>
          </p:cNvPr>
          <p:cNvSpPr>
            <a:spLocks noGrp="1"/>
          </p:cNvSpPr>
          <p:nvPr>
            <p:ph sz="quarter" idx="10"/>
          </p:nvPr>
        </p:nvSpPr>
        <p:spPr>
          <a:xfrm>
            <a:off x="1198275" y="1330246"/>
            <a:ext cx="7511799" cy="4829174"/>
          </a:xfrm>
        </p:spPr>
        <p:txBody>
          <a:bodyPr>
            <a:normAutofit lnSpcReduction="10000"/>
          </a:bodyPr>
          <a:lstStyle/>
          <a:p>
            <a:pPr marL="0" indent="0">
              <a:buNone/>
            </a:pPr>
            <a:r>
              <a:rPr lang="en-US" dirty="0">
                <a:solidFill>
                  <a:schemeClr val="tx1"/>
                </a:solidFill>
              </a:rPr>
              <a:t>Overview: A breach that exposed the personal data of 147 million people, including social security numbers, birth dates, and addresses</a:t>
            </a:r>
          </a:p>
          <a:p>
            <a:pPr marL="0" indent="0">
              <a:buNone/>
            </a:pPr>
            <a:r>
              <a:rPr lang="en-US" dirty="0">
                <a:solidFill>
                  <a:schemeClr val="tx1"/>
                </a:solidFill>
              </a:rPr>
              <a:t>Impact:</a:t>
            </a:r>
          </a:p>
          <a:p>
            <a:pPr lvl="1">
              <a:buFont typeface="Wingdings" panose="05000000000000000000" pitchFamily="2" charset="2"/>
              <a:buChar char="Ø"/>
            </a:pPr>
            <a:r>
              <a:rPr lang="en-US" dirty="0">
                <a:solidFill>
                  <a:schemeClr val="tx1"/>
                </a:solidFill>
              </a:rPr>
              <a:t>Massive fines and legal repercussions; total estimated costs at $1.4 billion</a:t>
            </a:r>
          </a:p>
          <a:p>
            <a:pPr lvl="1">
              <a:buFont typeface="Wingdings" panose="05000000000000000000" pitchFamily="2" charset="2"/>
              <a:buChar char="Ø"/>
            </a:pPr>
            <a:r>
              <a:rPr lang="en-US" dirty="0">
                <a:solidFill>
                  <a:schemeClr val="tx1"/>
                </a:solidFill>
              </a:rPr>
              <a:t>Long lasting damage to consumer trust</a:t>
            </a:r>
          </a:p>
          <a:p>
            <a:pPr marL="0" indent="0">
              <a:buNone/>
            </a:pPr>
            <a:r>
              <a:rPr lang="en-US" dirty="0">
                <a:solidFill>
                  <a:schemeClr val="tx1"/>
                </a:solidFill>
              </a:rPr>
              <a:t>Lessons Learned:</a:t>
            </a:r>
          </a:p>
          <a:p>
            <a:pPr lvl="1">
              <a:buFont typeface="Wingdings" panose="05000000000000000000" pitchFamily="2" charset="2"/>
              <a:buChar char="Ø"/>
            </a:pPr>
            <a:r>
              <a:rPr lang="en-US" dirty="0">
                <a:solidFill>
                  <a:schemeClr val="tx1"/>
                </a:solidFill>
              </a:rPr>
              <a:t>Importance of patch management (exploit of an unpatched Apache Struts vulnerability)</a:t>
            </a:r>
          </a:p>
          <a:p>
            <a:pPr lvl="1">
              <a:buFont typeface="Wingdings" panose="05000000000000000000" pitchFamily="2" charset="2"/>
              <a:buChar char="Ø"/>
            </a:pPr>
            <a:r>
              <a:rPr lang="en-US" dirty="0">
                <a:solidFill>
                  <a:schemeClr val="tx1"/>
                </a:solidFill>
              </a:rPr>
              <a:t>Need for rigorous data protection and encryption standards</a:t>
            </a:r>
          </a:p>
        </p:txBody>
      </p:sp>
      <p:sp>
        <p:nvSpPr>
          <p:cNvPr id="4" name="Footer Placeholder 3">
            <a:extLst>
              <a:ext uri="{FF2B5EF4-FFF2-40B4-BE49-F238E27FC236}">
                <a16:creationId xmlns:a16="http://schemas.microsoft.com/office/drawing/2014/main" id="{1F776DA6-74D8-4664-ADB5-5DE3DD3D74E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11C5B6C-F806-4474-936D-F33D33B0B2F9}"/>
              </a:ext>
            </a:extLst>
          </p:cNvPr>
          <p:cNvSpPr>
            <a:spLocks noGrp="1"/>
          </p:cNvSpPr>
          <p:nvPr>
            <p:ph type="sldNum" sz="quarter" idx="4"/>
          </p:nvPr>
        </p:nvSpPr>
        <p:spPr/>
        <p:txBody>
          <a:bodyPr/>
          <a:lstStyle/>
          <a:p>
            <a:pPr>
              <a:defRPr/>
            </a:pPr>
            <a:fld id="{8D1FC6F8-0BCD-47E9-9C64-690771D9C143}" type="slidenum">
              <a:rPr lang="en-US" smtClean="0"/>
              <a:pPr>
                <a:defRPr/>
              </a:pPr>
              <a:t>145</a:t>
            </a:fld>
            <a:endParaRPr lang="en-US" dirty="0"/>
          </a:p>
        </p:txBody>
      </p:sp>
      <p:sp>
        <p:nvSpPr>
          <p:cNvPr id="6" name="Date Placeholder 5">
            <a:extLst>
              <a:ext uri="{FF2B5EF4-FFF2-40B4-BE49-F238E27FC236}">
                <a16:creationId xmlns:a16="http://schemas.microsoft.com/office/drawing/2014/main" id="{940558B6-22F3-4CAB-88A4-C5241EAB5B7D}"/>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892366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6096000" y="987001"/>
            <a:ext cx="5124189" cy="492302"/>
          </a:xfrm>
        </p:spPr>
        <p:txBody>
          <a:bodyPr>
            <a:normAutofit/>
          </a:bodyPr>
          <a:lstStyle/>
          <a:p>
            <a:r>
              <a:rPr lang="en-US" sz="1800" b="1" dirty="0">
                <a:solidFill>
                  <a:schemeClr val="tx1"/>
                </a:solidFill>
              </a:rPr>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6229854" y="1370121"/>
            <a:ext cx="4856479" cy="2770499"/>
          </a:xfrm>
        </p:spPr>
        <p:txBody>
          <a:bodyPr>
            <a:noAutofit/>
          </a:bodyPr>
          <a:lstStyle/>
          <a:p>
            <a:r>
              <a:rPr lang="en-US" sz="1800" b="1" dirty="0">
                <a:solidFill>
                  <a:schemeClr val="tx1"/>
                </a:solidFill>
              </a:rPr>
              <a:t>Real-world applications of cybersecurity illustrate the critical role it plays in protecting sensitive data, maintaining operational integrity, and preventing significant financial and reputational damage. Analyzing case studies helps organizations understand the importance of proactive security measures, incident response, and continuous monitoring to mitigate the impact of cyber threats.</a:t>
            </a:r>
          </a:p>
          <a:p>
            <a:endParaRPr lang="en-US" sz="1800" b="1" dirty="0">
              <a:solidFill>
                <a:schemeClr val="tx1"/>
              </a:solidFill>
            </a:endParaRP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sz="1800" b="1" dirty="0">
                <a:solidFill>
                  <a:schemeClr val="tx1"/>
                </a:solidFill>
              </a:rPr>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z="1800" b="1" smtClean="0">
                <a:solidFill>
                  <a:schemeClr val="tx1"/>
                </a:solidFill>
              </a:rPr>
              <a:pPr/>
              <a:t>146</a:t>
            </a:fld>
            <a:endParaRPr lang="en-US" sz="1800" b="1" dirty="0">
              <a:solidFill>
                <a:schemeClr val="tx1"/>
              </a:solidFill>
            </a:endParaRPr>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sz="1800" b="1" dirty="0">
                <a:solidFill>
                  <a:schemeClr val="tx1"/>
                </a:solidFill>
              </a:rPr>
              <a:t>May 21, 20XX</a:t>
            </a:r>
          </a:p>
        </p:txBody>
      </p:sp>
    </p:spTree>
    <p:extLst>
      <p:ext uri="{BB962C8B-B14F-4D97-AF65-F5344CB8AC3E}">
        <p14:creationId xmlns:p14="http://schemas.microsoft.com/office/powerpoint/2010/main" val="294603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solidFill>
                  <a:schemeClr val="tx1"/>
                </a:solidFill>
              </a:rPr>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268862" y="2749623"/>
            <a:ext cx="4989628" cy="1756576"/>
          </a:xfrm>
        </p:spPr>
        <p:txBody>
          <a:bodyPr>
            <a:normAutofit/>
          </a:bodyPr>
          <a:lstStyle/>
          <a:p>
            <a:r>
              <a:rPr lang="en-US" sz="2800" b="1" dirty="0"/>
              <a:t>Tedprime Hub</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147</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Understanding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3429000"/>
            <a:ext cx="9906000" cy="1394377"/>
          </a:xfrm>
        </p:spPr>
        <p:txBody>
          <a:bodyPr>
            <a:normAutofit/>
          </a:bodyPr>
          <a:lstStyle/>
          <a:p>
            <a:r>
              <a:rPr lang="en-US" sz="2000" b="1" dirty="0"/>
              <a:t>Definition of Vulnerabilities &amp; Examples</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Tree>
    <p:extLst>
      <p:ext uri="{BB962C8B-B14F-4D97-AF65-F5344CB8AC3E}">
        <p14:creationId xmlns:p14="http://schemas.microsoft.com/office/powerpoint/2010/main" val="7969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461466"/>
            <a:ext cx="9906000" cy="972172"/>
          </a:xfrm>
        </p:spPr>
        <p:txBody>
          <a:bodyPr>
            <a:normAutofit/>
          </a:bodyPr>
          <a:lstStyle/>
          <a:p>
            <a:r>
              <a:rPr lang="en-US" sz="4400" dirty="0"/>
              <a:t>What are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35765" y="3310524"/>
            <a:ext cx="9906000" cy="1695864"/>
          </a:xfrm>
        </p:spPr>
        <p:txBody>
          <a:bodyPr>
            <a:noAutofit/>
          </a:bodyPr>
          <a:lstStyle/>
          <a:p>
            <a:r>
              <a:rPr lang="en-US" sz="2000" dirty="0"/>
              <a:t>In cybersecurity, vulnerabilities are weaknesses or flaws in a system, network, or application that can be exploited by attackers to gain unauthorized access, cause damage, or perform other malicious activities.</a:t>
            </a:r>
          </a:p>
          <a:p>
            <a:r>
              <a:rPr lang="en-US" sz="2000" dirty="0"/>
              <a:t>Understanding and managing these vulnerabilities is crucial for maintaining robust 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Tree>
    <p:extLst>
      <p:ext uri="{BB962C8B-B14F-4D97-AF65-F5344CB8AC3E}">
        <p14:creationId xmlns:p14="http://schemas.microsoft.com/office/powerpoint/2010/main" val="2631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342900" indent="-342900">
              <a:buAutoNum type="arabicParenR"/>
            </a:pPr>
            <a:r>
              <a:rPr lang="en-US" sz="2000" b="1" dirty="0"/>
              <a:t>Software Vulnerabilities:</a:t>
            </a:r>
          </a:p>
          <a:p>
            <a:r>
              <a:rPr lang="en-US" sz="2000" dirty="0"/>
              <a:t>Definition: Flaws or bugs in software code that can be exploited by attackers.</a:t>
            </a:r>
          </a:p>
          <a:p>
            <a:r>
              <a:rPr lang="en-US" sz="2000" b="1" dirty="0"/>
              <a:t>Examples:</a:t>
            </a:r>
          </a:p>
          <a:p>
            <a:pPr marL="342900" indent="-342900">
              <a:buFont typeface="Wingdings" panose="05000000000000000000" pitchFamily="2" charset="2"/>
              <a:buChar char="Ø"/>
            </a:pPr>
            <a:r>
              <a:rPr lang="en-US" sz="2000" b="1" dirty="0"/>
              <a:t>Buffer Overflows: </a:t>
            </a:r>
            <a:r>
              <a:rPr lang="en-US" sz="2000" dirty="0"/>
              <a:t>Occur when more data is written to a buffer than it can hold, potentially allowing attackers to execute arbitrary code</a:t>
            </a:r>
          </a:p>
          <a:p>
            <a:pPr marL="342900" indent="-342900">
              <a:buFont typeface="Wingdings" panose="05000000000000000000" pitchFamily="2" charset="2"/>
              <a:buChar char="Ø"/>
            </a:pPr>
            <a:r>
              <a:rPr lang="en-US" sz="2000" b="1" dirty="0"/>
              <a:t>Cross-Site Scripting (XSS): </a:t>
            </a:r>
            <a:r>
              <a:rPr lang="en-US" sz="2000" dirty="0"/>
              <a:t>Allows attackers to inject malicious scripts into web pages viewed by other users</a:t>
            </a:r>
          </a:p>
          <a:p>
            <a:pPr marL="342900" indent="-342900">
              <a:buFont typeface="Wingdings" panose="05000000000000000000" pitchFamily="2" charset="2"/>
              <a:buChar char="Ø"/>
            </a:pPr>
            <a:r>
              <a:rPr lang="en-US" sz="2000" b="1" dirty="0"/>
              <a:t>SQL Injection</a:t>
            </a:r>
            <a:r>
              <a:rPr lang="en-US" sz="2000" dirty="0"/>
              <a:t>: Involves inserting malicious SQL queries into input fields to manipulate or access database information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7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2) Hardware Vulnerabilities:</a:t>
            </a:r>
          </a:p>
          <a:p>
            <a:r>
              <a:rPr lang="en-US" sz="2000" b="1" dirty="0"/>
              <a:t>Definition:</a:t>
            </a:r>
            <a:r>
              <a:rPr lang="en-US" sz="2000" dirty="0"/>
              <a:t> Inherent flaws in hardware design or implementation that can be exploited</a:t>
            </a:r>
          </a:p>
          <a:p>
            <a:r>
              <a:rPr lang="en-US" sz="2000" dirty="0"/>
              <a:t>Examples:</a:t>
            </a:r>
          </a:p>
          <a:p>
            <a:pPr marL="342900" indent="-342900">
              <a:buFont typeface="Wingdings" panose="05000000000000000000" pitchFamily="2" charset="2"/>
              <a:buChar char="Ø"/>
            </a:pPr>
            <a:r>
              <a:rPr lang="en-US" sz="2000" dirty="0" err="1"/>
              <a:t>Spectre</a:t>
            </a:r>
            <a:r>
              <a:rPr lang="en-US" sz="2000" dirty="0"/>
              <a:t> &amp; Meltdown: Exploit vulnerabilities in modern processors that allow attackers to access sensitive data</a:t>
            </a:r>
          </a:p>
          <a:p>
            <a:pPr marL="342900" indent="-342900">
              <a:buFont typeface="Wingdings" panose="05000000000000000000" pitchFamily="2" charset="2"/>
              <a:buChar char="Ø"/>
            </a:pPr>
            <a:r>
              <a:rPr lang="en-US" sz="2000" dirty="0"/>
              <a:t>Firmware Vulnerabilities: Flaws in device firmware that can be exploited to gain control over hardware components. </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Tree>
    <p:extLst>
      <p:ext uri="{BB962C8B-B14F-4D97-AF65-F5344CB8AC3E}">
        <p14:creationId xmlns:p14="http://schemas.microsoft.com/office/powerpoint/2010/main" val="2158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0" y="542824"/>
            <a:ext cx="9906000" cy="972172"/>
          </a:xfrm>
        </p:spPr>
        <p:txBody>
          <a:bodyPr>
            <a:normAutofit/>
          </a:bodyPr>
          <a:lstStyle/>
          <a:p>
            <a:r>
              <a:rPr lang="en-US" dirty="0"/>
              <a:t>Types of Vulnerabilities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003271"/>
            <a:ext cx="9906000" cy="1695864"/>
          </a:xfrm>
        </p:spPr>
        <p:txBody>
          <a:bodyPr>
            <a:noAutofit/>
          </a:bodyPr>
          <a:lstStyle/>
          <a:p>
            <a:pPr marL="0" indent="0">
              <a:buNone/>
            </a:pPr>
            <a:r>
              <a:rPr lang="en-US" sz="2000" b="1" dirty="0"/>
              <a:t>3) Network Vulnerabilities:</a:t>
            </a:r>
          </a:p>
          <a:p>
            <a:r>
              <a:rPr lang="en-US" sz="2000" b="1" dirty="0"/>
              <a:t>Definition:</a:t>
            </a:r>
            <a:r>
              <a:rPr lang="en-US" sz="2000" dirty="0"/>
              <a:t> Flaws in network design or implementation that can be exploited to gain unauthorized access or disrupt services</a:t>
            </a:r>
          </a:p>
          <a:p>
            <a:r>
              <a:rPr lang="en-US" sz="2000" b="1" dirty="0"/>
              <a:t>Examples:</a:t>
            </a:r>
          </a:p>
          <a:p>
            <a:pPr lvl="1"/>
            <a:r>
              <a:rPr lang="en-US" sz="2000" dirty="0"/>
              <a:t>Unsecured Wi-Fi Networks: Networks without proper encryption, making it easy for attackers to intercept data</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Tree>
    <p:extLst>
      <p:ext uri="{BB962C8B-B14F-4D97-AF65-F5344CB8AC3E}">
        <p14:creationId xmlns:p14="http://schemas.microsoft.com/office/powerpoint/2010/main" val="2438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247487" y="1452910"/>
            <a:ext cx="9865002" cy="1065284"/>
          </a:xfrm>
        </p:spPr>
        <p:txBody>
          <a:bodyPr>
            <a:normAutofit fontScale="90000"/>
          </a:bodyPr>
          <a:lstStyle/>
          <a:p>
            <a:r>
              <a:rPr lang="en-US" b="1" dirty="0"/>
              <a:t>Introduction to</a:t>
            </a:r>
            <a:br>
              <a:rPr lang="en-US" b="1" dirty="0"/>
            </a:br>
            <a:r>
              <a:rPr lang="en-US" b="1" dirty="0"/>
              <a:t>Cybersecurity</a:t>
            </a:r>
            <a:endParaRPr lang="en-NG" b="1" dirty="0"/>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247487" y="3178726"/>
            <a:ext cx="9732480" cy="2133599"/>
          </a:xfrm>
        </p:spPr>
        <p:txBody>
          <a:bodyPr/>
          <a:lstStyle/>
          <a:p>
            <a:r>
              <a:rPr lang="en-US" b="1" dirty="0">
                <a:latin typeface="Arial Black" panose="020B0A04020102020204" pitchFamily="34" charset="0"/>
              </a:rPr>
              <a:t>What is Cybersecurity?</a:t>
            </a:r>
          </a:p>
          <a:p>
            <a:endParaRPr lang="en-NG" dirty="0"/>
          </a:p>
        </p:txBody>
      </p:sp>
    </p:spTree>
    <p:extLst>
      <p:ext uri="{BB962C8B-B14F-4D97-AF65-F5344CB8AC3E}">
        <p14:creationId xmlns:p14="http://schemas.microsoft.com/office/powerpoint/2010/main" val="3971651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Understanding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rmAutofit/>
          </a:bodyPr>
          <a:lstStyle/>
          <a:p>
            <a:r>
              <a:rPr lang="en-US" sz="2000" b="1" dirty="0"/>
              <a:t>Risk Assessment &amp; Management</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1710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What are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Font typeface="Wingdings" panose="05000000000000000000" pitchFamily="2" charset="2"/>
              <a:buChar char="Ø"/>
            </a:pPr>
            <a:r>
              <a:rPr lang="en-US" sz="2000" dirty="0"/>
              <a:t>Risks refer to the potential for loss or damage when a threat exploits a vulnerability</a:t>
            </a:r>
          </a:p>
          <a:p>
            <a:pPr marL="342900" indent="-342900">
              <a:buFont typeface="Wingdings" panose="05000000000000000000" pitchFamily="2" charset="2"/>
              <a:buChar char="Ø"/>
            </a:pPr>
            <a:r>
              <a:rPr lang="en-US" sz="2000" dirty="0"/>
              <a:t>Understanding and managing these risks is crucial for protecting an organization’s assets and maintaining operational integrity. </a:t>
            </a:r>
          </a:p>
          <a:p>
            <a:pPr marL="342900" indent="-342900">
              <a:buFont typeface="Wingdings" panose="05000000000000000000" pitchFamily="2" charset="2"/>
              <a:buChar char="Ø"/>
            </a:pPr>
            <a:r>
              <a:rPr lang="en-US" sz="2000" dirty="0"/>
              <a:t>Cybersecurity risks can lead to financial loss, reputational damage, legal liabilities, and operational disruptions. </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Tree>
    <p:extLst>
      <p:ext uri="{BB962C8B-B14F-4D97-AF65-F5344CB8AC3E}">
        <p14:creationId xmlns:p14="http://schemas.microsoft.com/office/powerpoint/2010/main" val="11628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342900" indent="-342900">
              <a:buAutoNum type="arabicParenR"/>
            </a:pPr>
            <a:r>
              <a:rPr lang="en-US" sz="2000" b="1" dirty="0"/>
              <a:t>Data Breach:</a:t>
            </a:r>
          </a:p>
          <a:p>
            <a:r>
              <a:rPr lang="en-US" sz="2000" b="1" dirty="0"/>
              <a:t>Description: </a:t>
            </a:r>
            <a:r>
              <a:rPr lang="en-US" sz="2000" dirty="0"/>
              <a:t>Unauthorized access to sensitive, confidential, or protected data</a:t>
            </a:r>
          </a:p>
          <a:p>
            <a:r>
              <a:rPr lang="en-US" sz="2000" dirty="0"/>
              <a:t>Potential Impact:</a:t>
            </a:r>
          </a:p>
          <a:p>
            <a:endParaRPr lang="en-US" sz="2000" dirty="0"/>
          </a:p>
          <a:p>
            <a:pPr marL="342900" indent="-342900">
              <a:buFont typeface="Wingdings" panose="05000000000000000000" pitchFamily="2" charset="2"/>
              <a:buChar char="Ø"/>
            </a:pPr>
            <a:r>
              <a:rPr lang="en-US" sz="2000" dirty="0"/>
              <a:t>Financial loss due to theft of sensitive information</a:t>
            </a:r>
          </a:p>
          <a:p>
            <a:pPr marL="342900" indent="-342900">
              <a:buFont typeface="Wingdings" panose="05000000000000000000" pitchFamily="2" charset="2"/>
              <a:buChar char="Ø"/>
            </a:pPr>
            <a:r>
              <a:rPr lang="en-US" sz="2000" dirty="0"/>
              <a:t>Legal consequences and regulatory fines</a:t>
            </a:r>
          </a:p>
          <a:p>
            <a:pPr marL="342900" indent="-342900">
              <a:buFont typeface="Wingdings" panose="05000000000000000000" pitchFamily="2" charset="2"/>
              <a:buChar char="Ø"/>
            </a:pPr>
            <a:r>
              <a:rPr lang="en-US" sz="2000" dirty="0"/>
              <a:t>Loss of customer trust and reputational damage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Tree>
    <p:extLst>
      <p:ext uri="{BB962C8B-B14F-4D97-AF65-F5344CB8AC3E}">
        <p14:creationId xmlns:p14="http://schemas.microsoft.com/office/powerpoint/2010/main" val="18406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2) Financial fraud:</a:t>
            </a:r>
          </a:p>
          <a:p>
            <a:r>
              <a:rPr lang="en-US" sz="2000" b="1" dirty="0"/>
              <a:t>Description:</a:t>
            </a:r>
            <a:r>
              <a:rPr lang="en-US" sz="2000" dirty="0"/>
              <a:t> Interruptions to business operations due to cyberattacks</a:t>
            </a:r>
          </a:p>
          <a:p>
            <a:r>
              <a:rPr lang="en-US" sz="2000" b="1" dirty="0"/>
              <a:t>Potential Impact:</a:t>
            </a:r>
          </a:p>
          <a:p>
            <a:endParaRPr lang="en-US" sz="2000" b="1" dirty="0"/>
          </a:p>
          <a:p>
            <a:pPr marL="342900" indent="-342900">
              <a:buFont typeface="Wingdings" panose="05000000000000000000" pitchFamily="2" charset="2"/>
              <a:buChar char="Ø"/>
            </a:pPr>
            <a:r>
              <a:rPr lang="en-US" sz="2000" dirty="0"/>
              <a:t>Direct financial loss</a:t>
            </a:r>
          </a:p>
          <a:p>
            <a:pPr marL="342900" indent="-342900">
              <a:buFont typeface="Wingdings" panose="05000000000000000000" pitchFamily="2" charset="2"/>
              <a:buChar char="Ø"/>
            </a:pPr>
            <a:r>
              <a:rPr lang="en-US" sz="2000" dirty="0"/>
              <a:t>Legal liabilities and potential lawsuits</a:t>
            </a:r>
          </a:p>
          <a:p>
            <a:pPr marL="342900" indent="-342900">
              <a:buFont typeface="Wingdings" panose="05000000000000000000" pitchFamily="2" charset="2"/>
              <a:buChar char="Ø"/>
            </a:pPr>
            <a:r>
              <a:rPr lang="en-US" sz="2000" dirty="0"/>
              <a:t>Damage to financial stability and trustworthiness</a:t>
            </a:r>
          </a:p>
          <a:p>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Tree>
    <p:extLst>
      <p:ext uri="{BB962C8B-B14F-4D97-AF65-F5344CB8AC3E}">
        <p14:creationId xmlns:p14="http://schemas.microsoft.com/office/powerpoint/2010/main" val="1344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12324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3000" y="2682425"/>
            <a:ext cx="9906000" cy="1374776"/>
          </a:xfrm>
        </p:spPr>
        <p:txBody>
          <a:bodyPr>
            <a:noAutofit/>
          </a:bodyPr>
          <a:lstStyle/>
          <a:p>
            <a:pPr marL="0" indent="0">
              <a:buNone/>
            </a:pPr>
            <a:r>
              <a:rPr lang="en-US" sz="2000" b="1" dirty="0"/>
              <a:t>3) Intellectual Property Theft:</a:t>
            </a:r>
          </a:p>
          <a:p>
            <a:r>
              <a:rPr lang="en-US" sz="2000" b="1" dirty="0"/>
              <a:t>Description: </a:t>
            </a:r>
            <a:r>
              <a:rPr lang="en-US" sz="2000" dirty="0"/>
              <a:t>Stealing proprietary information, trade secrets, or patents</a:t>
            </a:r>
          </a:p>
          <a:p>
            <a:r>
              <a:rPr lang="en-US" sz="2000" dirty="0"/>
              <a:t>Potential Impacts:</a:t>
            </a:r>
          </a:p>
          <a:p>
            <a:endParaRPr lang="en-US" sz="2000" dirty="0"/>
          </a:p>
          <a:p>
            <a:pPr marL="342900" indent="-342900">
              <a:buFont typeface="Wingdings" panose="05000000000000000000" pitchFamily="2" charset="2"/>
              <a:buChar char="Ø"/>
            </a:pPr>
            <a:r>
              <a:rPr lang="en-US" sz="2000" dirty="0"/>
              <a:t>Loss of competitive advantage</a:t>
            </a:r>
          </a:p>
          <a:p>
            <a:pPr marL="342900" indent="-342900">
              <a:buFont typeface="Wingdings" panose="05000000000000000000" pitchFamily="2" charset="2"/>
              <a:buChar char="Ø"/>
            </a:pPr>
            <a:r>
              <a:rPr lang="en-US" sz="2000" dirty="0"/>
              <a:t>Financial loss from reduced market share</a:t>
            </a:r>
          </a:p>
          <a:p>
            <a:pPr marL="342900" indent="-342900">
              <a:buFont typeface="Wingdings" panose="05000000000000000000" pitchFamily="2" charset="2"/>
              <a:buChar char="Ø"/>
            </a:pPr>
            <a:r>
              <a:rPr lang="en-US" sz="2000" dirty="0"/>
              <a:t>Legal implications and cost of litigation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Tree>
    <p:extLst>
      <p:ext uri="{BB962C8B-B14F-4D97-AF65-F5344CB8AC3E}">
        <p14:creationId xmlns:p14="http://schemas.microsoft.com/office/powerpoint/2010/main" val="385998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sz="2000" b="1" dirty="0"/>
              <a:t>4) Reputational Damage:</a:t>
            </a:r>
          </a:p>
          <a:p>
            <a:r>
              <a:rPr lang="en-US" sz="2000" b="1" dirty="0"/>
              <a:t>Description:</a:t>
            </a:r>
            <a:r>
              <a:rPr lang="en-US" sz="2000" dirty="0"/>
              <a:t> Harm to an organization’s public image and trust</a:t>
            </a:r>
          </a:p>
          <a:p>
            <a:r>
              <a:rPr lang="en-US" sz="2000" b="1" dirty="0"/>
              <a:t>Potential Impact:</a:t>
            </a:r>
          </a:p>
          <a:p>
            <a:endParaRPr lang="en-US" sz="2000" b="1" dirty="0"/>
          </a:p>
          <a:p>
            <a:pPr marL="342900" indent="-342900">
              <a:buFont typeface="Wingdings" panose="05000000000000000000" pitchFamily="2" charset="2"/>
              <a:buChar char="Ø"/>
            </a:pPr>
            <a:r>
              <a:rPr lang="en-US" sz="2000" dirty="0"/>
              <a:t>Loss of customer and partner trust</a:t>
            </a:r>
          </a:p>
          <a:p>
            <a:pPr marL="342900" indent="-342900">
              <a:buFont typeface="Wingdings" panose="05000000000000000000" pitchFamily="2" charset="2"/>
              <a:buChar char="Ø"/>
            </a:pPr>
            <a:r>
              <a:rPr lang="en-US" sz="2000" dirty="0"/>
              <a:t>Decreased market vale</a:t>
            </a:r>
          </a:p>
          <a:p>
            <a:pPr marL="342900" indent="-342900">
              <a:buFont typeface="Wingdings" panose="05000000000000000000" pitchFamily="2" charset="2"/>
              <a:buChar char="Ø"/>
            </a:pPr>
            <a:r>
              <a:rPr lang="en-US" sz="2000" dirty="0"/>
              <a:t>Increased cost of customer acquisition and retention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Tree>
    <p:extLst>
      <p:ext uri="{BB962C8B-B14F-4D97-AF65-F5344CB8AC3E}">
        <p14:creationId xmlns:p14="http://schemas.microsoft.com/office/powerpoint/2010/main" val="7449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856352"/>
            <a:ext cx="9906000" cy="998676"/>
          </a:xfrm>
        </p:spPr>
        <p:txBody>
          <a:bodyPr>
            <a:normAutofit/>
          </a:bodyPr>
          <a:lstStyle/>
          <a:p>
            <a:r>
              <a:rPr lang="en-US" dirty="0"/>
              <a:t>Types Of Cybersecurity Risks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88774" y="2494375"/>
            <a:ext cx="9906000" cy="1374776"/>
          </a:xfrm>
        </p:spPr>
        <p:txBody>
          <a:bodyPr>
            <a:noAutofit/>
          </a:bodyPr>
          <a:lstStyle/>
          <a:p>
            <a:pPr marL="0" indent="0">
              <a:buNone/>
            </a:pPr>
            <a:r>
              <a:rPr lang="en-US" b="1" dirty="0"/>
              <a:t>5) Compliance and Legal Risks:</a:t>
            </a:r>
          </a:p>
          <a:p>
            <a:r>
              <a:rPr lang="en-US" sz="2000" b="1" dirty="0"/>
              <a:t>Description:</a:t>
            </a:r>
            <a:r>
              <a:rPr lang="en-US" sz="2000" dirty="0"/>
              <a:t> Violations of laws, regulations, or contractual obligations</a:t>
            </a:r>
          </a:p>
          <a:p>
            <a:endParaRPr lang="en-US" sz="2000" b="1" dirty="0"/>
          </a:p>
          <a:p>
            <a:r>
              <a:rPr lang="en-US" sz="2000" b="1" dirty="0"/>
              <a:t>Potential Impact:</a:t>
            </a:r>
          </a:p>
          <a:p>
            <a:pPr marL="342900" indent="-342900">
              <a:buFont typeface="Wingdings" panose="05000000000000000000" pitchFamily="2" charset="2"/>
              <a:buChar char="Ø"/>
            </a:pPr>
            <a:r>
              <a:rPr lang="en-US" sz="2000" dirty="0"/>
              <a:t>Regulatory fines and sanctions</a:t>
            </a:r>
          </a:p>
          <a:p>
            <a:pPr marL="342900" indent="-342900">
              <a:buFont typeface="Wingdings" panose="05000000000000000000" pitchFamily="2" charset="2"/>
              <a:buChar char="Ø"/>
            </a:pPr>
            <a:r>
              <a:rPr lang="en-US" sz="2000" dirty="0"/>
              <a:t>Legal fees and settlement costs </a:t>
            </a:r>
          </a:p>
          <a:p>
            <a:pPr marL="0" indent="0">
              <a:buNone/>
            </a:pPr>
            <a:endParaRPr lang="en-US" sz="20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spTree>
    <p:extLst>
      <p:ext uri="{BB962C8B-B14F-4D97-AF65-F5344CB8AC3E}">
        <p14:creationId xmlns:p14="http://schemas.microsoft.com/office/powerpoint/2010/main" val="27187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1410" y="2998303"/>
            <a:ext cx="9906000" cy="795822"/>
          </a:xfrm>
        </p:spPr>
        <p:txBody>
          <a:bodyPr>
            <a:normAutofit/>
          </a:bodyPr>
          <a:lstStyle/>
          <a:p>
            <a:r>
              <a:rPr lang="en-US" sz="2000" b="1" dirty="0"/>
              <a:t>Managing Cybersecurity Risks</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itle 3">
            <a:extLst>
              <a:ext uri="{FF2B5EF4-FFF2-40B4-BE49-F238E27FC236}">
                <a16:creationId xmlns:a16="http://schemas.microsoft.com/office/drawing/2014/main" id="{699B8FB5-4B01-45EB-9638-9512E5FF8C1A}"/>
              </a:ext>
            </a:extLst>
          </p:cNvPr>
          <p:cNvSpPr>
            <a:spLocks noGrp="1"/>
          </p:cNvSpPr>
          <p:nvPr>
            <p:ph type="title"/>
          </p:nvPr>
        </p:nvSpPr>
        <p:spPr>
          <a:xfrm>
            <a:off x="1141410" y="1364973"/>
            <a:ext cx="9906000" cy="795822"/>
          </a:xfrm>
        </p:spPr>
        <p:txBody>
          <a:bodyPr>
            <a:normAutofit/>
          </a:bodyPr>
          <a:lstStyle/>
          <a:p>
            <a:r>
              <a:rPr lang="en-US" b="1" dirty="0"/>
              <a:t>Risk Assessment Process</a:t>
            </a:r>
          </a:p>
        </p:txBody>
      </p:sp>
    </p:spTree>
    <p:extLst>
      <p:ext uri="{BB962C8B-B14F-4D97-AF65-F5344CB8AC3E}">
        <p14:creationId xmlns:p14="http://schemas.microsoft.com/office/powerpoint/2010/main" val="3810887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936899"/>
            <a:ext cx="9906000" cy="795822"/>
          </a:xfrm>
        </p:spPr>
        <p:txBody>
          <a:bodyPr>
            <a:noAutofit/>
          </a:bodyPr>
          <a:lstStyle/>
          <a:p>
            <a:r>
              <a:rPr lang="en-US" sz="2000" b="1" dirty="0"/>
              <a:t>Managing cybersecurity risks involve a structured risk assessment process:</a:t>
            </a:r>
          </a:p>
          <a:p>
            <a:pPr marL="342900" indent="-342900">
              <a:buAutoNum type="arabicParenR"/>
            </a:pPr>
            <a:r>
              <a:rPr lang="en-US" sz="2000" dirty="0"/>
              <a:t>Identify assets: </a:t>
            </a:r>
          </a:p>
          <a:p>
            <a:pPr lvl="1"/>
            <a:r>
              <a:rPr lang="en-US" sz="2000" dirty="0"/>
              <a:t>Catalog all assets, including hardware, software, data, and personnel</a:t>
            </a:r>
          </a:p>
          <a:p>
            <a:pPr lvl="1"/>
            <a:r>
              <a:rPr lang="en-US" sz="2000" dirty="0"/>
              <a:t>Determine the value and criticality of each asset</a:t>
            </a:r>
          </a:p>
          <a:p>
            <a:pPr marL="342900" indent="-342900">
              <a:buAutoNum type="arabicParenR"/>
            </a:pPr>
            <a:r>
              <a:rPr lang="en-US" sz="2000" b="1" dirty="0"/>
              <a:t>Identify Threats: </a:t>
            </a:r>
          </a:p>
          <a:p>
            <a:pPr lvl="1"/>
            <a:r>
              <a:rPr lang="en-US" sz="2000" dirty="0"/>
              <a:t>Identify potential threats that could exploit vulnerabilities </a:t>
            </a:r>
          </a:p>
          <a:p>
            <a:pPr marL="342900" indent="-342900">
              <a:buAutoNum type="arabicParenR"/>
            </a:pPr>
            <a:r>
              <a:rPr lang="en-US" sz="2000" b="1" dirty="0"/>
              <a:t>Identify Vulnerabilities:</a:t>
            </a:r>
          </a:p>
          <a:p>
            <a:pPr lvl="1"/>
            <a:r>
              <a:rPr lang="en-US" sz="2000" dirty="0"/>
              <a:t>Conduct vulnerability assessments and penetration testing </a:t>
            </a:r>
          </a:p>
          <a:p>
            <a:pPr marL="342900" indent="-342900">
              <a:buAutoNum type="arabicParenR"/>
            </a:pPr>
            <a:r>
              <a:rPr lang="en-US" sz="2000" b="1" dirty="0"/>
              <a:t> Analyze Impact:</a:t>
            </a:r>
          </a:p>
          <a:p>
            <a:pPr lvl="1"/>
            <a:r>
              <a:rPr lang="en-US" sz="2000" dirty="0"/>
              <a:t>Asses the potential impact of threats exploiting vulnerabilities</a:t>
            </a:r>
          </a:p>
          <a:p>
            <a:pPr marL="342900" indent="-342900">
              <a:buAutoNum type="arabicParenR"/>
            </a:pPr>
            <a:r>
              <a:rPr lang="en-US" sz="2000" b="1" dirty="0"/>
              <a:t>Evaluate Likelihood &amp; Calculate Risk</a:t>
            </a:r>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Tree>
    <p:extLst>
      <p:ext uri="{BB962C8B-B14F-4D97-AF65-F5344CB8AC3E}">
        <p14:creationId xmlns:p14="http://schemas.microsoft.com/office/powerpoint/2010/main" val="1104206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A9D2D6-9F6F-407E-9619-7C5E5A5B3A11}"/>
              </a:ext>
            </a:extLst>
          </p:cNvPr>
          <p:cNvSpPr>
            <a:spLocks noGrp="1"/>
          </p:cNvSpPr>
          <p:nvPr>
            <p:ph type="body" idx="1"/>
          </p:nvPr>
        </p:nvSpPr>
        <p:spPr>
          <a:xfrm>
            <a:off x="1143000" y="764621"/>
            <a:ext cx="9906000" cy="795822"/>
          </a:xfrm>
        </p:spPr>
        <p:txBody>
          <a:bodyPr>
            <a:noAutofit/>
          </a:bodyPr>
          <a:lstStyle/>
          <a:p>
            <a:r>
              <a:rPr lang="en-US" b="1" dirty="0"/>
              <a:t>Risk Management Strategies</a:t>
            </a:r>
          </a:p>
          <a:p>
            <a:r>
              <a:rPr lang="en-US" dirty="0"/>
              <a:t>Once risks are accessed, organizations can implement various risk management strategies:</a:t>
            </a:r>
          </a:p>
          <a:p>
            <a:pPr marL="342900" indent="-342900">
              <a:buAutoNum type="arabicParenR"/>
            </a:pPr>
            <a:r>
              <a:rPr lang="en-US" b="1" dirty="0"/>
              <a:t>Risk Mitigation:</a:t>
            </a:r>
          </a:p>
          <a:p>
            <a:pPr lvl="1"/>
            <a:r>
              <a:rPr lang="en-US" dirty="0"/>
              <a:t>Implement security controls to reduce the likelihood or impact of risks</a:t>
            </a:r>
          </a:p>
          <a:p>
            <a:pPr marL="342900" indent="-342900">
              <a:buAutoNum type="arabicParenR"/>
            </a:pPr>
            <a:r>
              <a:rPr lang="en-US" b="1" dirty="0"/>
              <a:t>Risk Avoidance:</a:t>
            </a:r>
          </a:p>
          <a:p>
            <a:pPr lvl="1"/>
            <a:r>
              <a:rPr lang="en-US" dirty="0"/>
              <a:t>Avoid activities or practices that introduce high risks </a:t>
            </a:r>
            <a:r>
              <a:rPr lang="en-US" dirty="0" err="1"/>
              <a:t>e.g</a:t>
            </a:r>
            <a:r>
              <a:rPr lang="en-US" dirty="0"/>
              <a:t>: use of vulnerable software</a:t>
            </a:r>
          </a:p>
          <a:p>
            <a:pPr marL="342900" indent="-342900">
              <a:buAutoNum type="arabicParenR"/>
            </a:pPr>
            <a:r>
              <a:rPr lang="en-US" b="1" dirty="0"/>
              <a:t>Risk Transfer:</a:t>
            </a:r>
          </a:p>
          <a:p>
            <a:pPr lvl="1"/>
            <a:r>
              <a:rPr lang="en-US" dirty="0"/>
              <a:t>Transfer risks to third parties, such as insurance or outsourcing</a:t>
            </a:r>
          </a:p>
          <a:p>
            <a:pPr marL="342900" indent="-342900">
              <a:buAutoNum type="arabicParenR"/>
            </a:pPr>
            <a:r>
              <a:rPr lang="en-US" b="1" dirty="0"/>
              <a:t>Risk Acceptance:</a:t>
            </a:r>
          </a:p>
          <a:p>
            <a:pPr lvl="1"/>
            <a:r>
              <a:rPr lang="en-US" dirty="0"/>
              <a:t>Accept certain risks when the cost of mitigation exceeds the potential impact</a:t>
            </a:r>
          </a:p>
          <a:p>
            <a:pPr marL="342900" indent="-342900">
              <a:buAutoNum type="arabicParenR"/>
            </a:pPr>
            <a:r>
              <a:rPr lang="en-US" b="1" dirty="0"/>
              <a:t>Continuous Monitoring:</a:t>
            </a:r>
          </a:p>
          <a:p>
            <a:pPr lvl="1"/>
            <a:r>
              <a:rPr lang="en-US" dirty="0"/>
              <a:t>Continuously monitor and reassess risks</a:t>
            </a:r>
          </a:p>
          <a:p>
            <a:pPr lvl="1"/>
            <a:r>
              <a:rPr lang="en-US" dirty="0"/>
              <a:t>Stay updated with emerging threats and vulnerabilities </a:t>
            </a:r>
          </a:p>
          <a:p>
            <a:endParaRPr lang="en-US" sz="2000" b="1" dirty="0"/>
          </a:p>
        </p:txBody>
      </p:sp>
      <p:sp>
        <p:nvSpPr>
          <p:cNvPr id="3" name="Slide Number Placeholder 2">
            <a:extLst>
              <a:ext uri="{FF2B5EF4-FFF2-40B4-BE49-F238E27FC236}">
                <a16:creationId xmlns:a16="http://schemas.microsoft.com/office/drawing/2014/main" id="{5C5C3B06-9614-4060-88FF-0AC37FB26286}"/>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Tree>
    <p:extLst>
      <p:ext uri="{BB962C8B-B14F-4D97-AF65-F5344CB8AC3E}">
        <p14:creationId xmlns:p14="http://schemas.microsoft.com/office/powerpoint/2010/main" val="250879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57BC-84DB-4114-BA81-C8F121B1C1AD}"/>
              </a:ext>
            </a:extLst>
          </p:cNvPr>
          <p:cNvSpPr>
            <a:spLocks noGrp="1"/>
          </p:cNvSpPr>
          <p:nvPr>
            <p:ph type="ctrTitle"/>
          </p:nvPr>
        </p:nvSpPr>
        <p:spPr>
          <a:xfrm>
            <a:off x="2380007" y="962265"/>
            <a:ext cx="8791575" cy="1535043"/>
          </a:xfrm>
        </p:spPr>
        <p:txBody>
          <a:bodyPr/>
          <a:lstStyle/>
          <a:p>
            <a:r>
              <a:rPr lang="en-US" dirty="0"/>
              <a:t>The Evolution of Cybersecurity</a:t>
            </a:r>
            <a:endParaRPr lang="en-NG" b="1" dirty="0">
              <a:latin typeface="Arial Black" panose="020B0A04020102020204" pitchFamily="34" charset="0"/>
            </a:endParaRPr>
          </a:p>
        </p:txBody>
      </p:sp>
      <p:sp>
        <p:nvSpPr>
          <p:cNvPr id="3" name="Subtitle 2">
            <a:extLst>
              <a:ext uri="{FF2B5EF4-FFF2-40B4-BE49-F238E27FC236}">
                <a16:creationId xmlns:a16="http://schemas.microsoft.com/office/drawing/2014/main" id="{4C91E89E-AAE7-4D1A-9BA5-4F797CE0D770}"/>
              </a:ext>
            </a:extLst>
          </p:cNvPr>
          <p:cNvSpPr>
            <a:spLocks noGrp="1"/>
          </p:cNvSpPr>
          <p:nvPr>
            <p:ph type="subTitle" idx="1"/>
          </p:nvPr>
        </p:nvSpPr>
        <p:spPr>
          <a:xfrm>
            <a:off x="2380007" y="2748245"/>
            <a:ext cx="13024985" cy="2915478"/>
          </a:xfrm>
        </p:spPr>
        <p:txBody>
          <a:bodyPr>
            <a:normAutofit/>
          </a:bodyPr>
          <a:lstStyle/>
          <a:p>
            <a:pPr marL="0" indent="0">
              <a:buNone/>
            </a:pPr>
            <a:r>
              <a:rPr lang="en-US" dirty="0"/>
              <a:t>        Early days 1980s-1990s:</a:t>
            </a:r>
          </a:p>
          <a:p>
            <a:pPr marL="342900" indent="-342900">
              <a:buFont typeface="Wingdings" panose="05000000000000000000" pitchFamily="2" charset="2"/>
              <a:buChar char="Ø"/>
            </a:pPr>
            <a:r>
              <a:rPr lang="en-US" dirty="0"/>
              <a:t>        Introduction of ARPANET and the rise of personal computers</a:t>
            </a:r>
          </a:p>
          <a:p>
            <a:pPr marL="342900" indent="-342900">
              <a:buFont typeface="Wingdings" panose="05000000000000000000" pitchFamily="2" charset="2"/>
              <a:buChar char="Ø"/>
            </a:pPr>
            <a:r>
              <a:rPr lang="en-US" dirty="0"/>
              <a:t>        Emergence of viruses like the Morris Worm (1988)</a:t>
            </a:r>
          </a:p>
          <a:p>
            <a:pPr marL="342900" indent="-342900">
              <a:buFont typeface="Wingdings" panose="05000000000000000000" pitchFamily="2" charset="2"/>
              <a:buChar char="Ø"/>
            </a:pPr>
            <a:r>
              <a:rPr lang="en-US" dirty="0"/>
              <a:t>        Initial cybersecurity measures: antivirus software, basic firewalls </a:t>
            </a:r>
          </a:p>
          <a:p>
            <a:pPr marL="342900" indent="-342900">
              <a:buFont typeface="Wingdings" panose="05000000000000000000" pitchFamily="2" charset="2"/>
              <a:buChar char="Ø"/>
            </a:pPr>
            <a:r>
              <a:rPr lang="en-US" dirty="0"/>
              <a:t>        The Dot-Com Boom</a:t>
            </a:r>
          </a:p>
          <a:p>
            <a:pPr marL="0" indent="0">
              <a:buNone/>
            </a:pPr>
            <a:endParaRPr lang="en-US" dirty="0"/>
          </a:p>
        </p:txBody>
      </p:sp>
    </p:spTree>
    <p:extLst>
      <p:ext uri="{BB962C8B-B14F-4D97-AF65-F5344CB8AC3E}">
        <p14:creationId xmlns:p14="http://schemas.microsoft.com/office/powerpoint/2010/main" val="119993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p:txBody>
          <a:bodyPr/>
          <a:lstStyle/>
          <a:p>
            <a:r>
              <a:rPr lang="en-US" dirty="0"/>
              <a:t>Questions &amp; Discussions</a:t>
            </a:r>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dirty="0"/>
              <a:t>Q AND A SESSION</a:t>
            </a:r>
          </a:p>
        </p:txBody>
      </p:sp>
    </p:spTree>
    <p:extLst>
      <p:ext uri="{BB962C8B-B14F-4D97-AF65-F5344CB8AC3E}">
        <p14:creationId xmlns:p14="http://schemas.microsoft.com/office/powerpoint/2010/main" val="1849165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p:txBody>
          <a:bodyPr/>
          <a:lstStyle/>
          <a:p>
            <a:r>
              <a:rPr lang="en-US" b="1" dirty="0"/>
              <a:t>Chapter 2</a:t>
            </a:r>
            <a:br>
              <a:rPr lang="en-US" dirty="0"/>
            </a:br>
            <a:br>
              <a:rPr lang="en-US" dirty="0"/>
            </a:br>
            <a:r>
              <a:rPr lang="en-US" b="1" dirty="0"/>
              <a:t>Cybersecurity Fundamentals, Domains, and Frameworks</a:t>
            </a:r>
          </a:p>
        </p:txBody>
      </p:sp>
    </p:spTree>
    <p:extLst>
      <p:ext uri="{BB962C8B-B14F-4D97-AF65-F5344CB8AC3E}">
        <p14:creationId xmlns:p14="http://schemas.microsoft.com/office/powerpoint/2010/main" val="1136887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rmAutofit fontScale="25000" lnSpcReduction="20000"/>
          </a:bodyPr>
          <a:lstStyle/>
          <a:p>
            <a:r>
              <a:rPr lang="en-US" sz="6200" b="1" dirty="0"/>
              <a:t>Definition:</a:t>
            </a:r>
            <a:r>
              <a:rPr lang="en-US" sz="6200" dirty="0"/>
              <a:t> Protection of inter-connected systems, including hardware, software, and data, from cyberattacks.</a:t>
            </a:r>
          </a:p>
          <a:p>
            <a:r>
              <a:rPr lang="en-US" sz="6200" b="1" dirty="0"/>
              <a:t>Goals:</a:t>
            </a:r>
          </a:p>
          <a:p>
            <a:endParaRPr lang="en-US" sz="6200" b="1" dirty="0"/>
          </a:p>
          <a:p>
            <a:pPr marL="857250" indent="-857250">
              <a:buFont typeface="Wingdings" panose="05000000000000000000" pitchFamily="2" charset="2"/>
              <a:buChar char="Ø"/>
            </a:pPr>
            <a:r>
              <a:rPr lang="en-US" sz="6200" b="1" dirty="0"/>
              <a:t>Confidentiality:</a:t>
            </a:r>
            <a:r>
              <a:rPr lang="en-US" sz="6200" dirty="0"/>
              <a:t> Ensuring that sensitive information is accessible only to those authorized to have access.</a:t>
            </a:r>
          </a:p>
          <a:p>
            <a:pPr marL="857250" indent="-857250">
              <a:buFont typeface="Wingdings" panose="05000000000000000000" pitchFamily="2" charset="2"/>
              <a:buChar char="Ø"/>
            </a:pPr>
            <a:r>
              <a:rPr lang="en-US" sz="6200" b="1" dirty="0"/>
              <a:t>Integrity: </a:t>
            </a:r>
            <a:r>
              <a:rPr lang="en-US" sz="6200" dirty="0"/>
              <a:t>Safeguarding the accuracy and completeness of information.</a:t>
            </a:r>
          </a:p>
          <a:p>
            <a:pPr marL="857250" indent="-857250">
              <a:buFont typeface="Wingdings" panose="05000000000000000000" pitchFamily="2" charset="2"/>
              <a:buChar char="Ø"/>
            </a:pPr>
            <a:r>
              <a:rPr lang="en-US" sz="6200" b="1" dirty="0"/>
              <a:t>Availability:</a:t>
            </a:r>
            <a:r>
              <a:rPr lang="en-US" sz="6200" dirty="0"/>
              <a:t> Ensuring that information and critical resources are available to those who need them.</a:t>
            </a:r>
          </a:p>
          <a:p>
            <a:endParaRPr lang="en-US"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Cybersecurity Fundamentals</a:t>
            </a:r>
          </a:p>
        </p:txBody>
      </p:sp>
    </p:spTree>
    <p:extLst>
      <p:ext uri="{BB962C8B-B14F-4D97-AF65-F5344CB8AC3E}">
        <p14:creationId xmlns:p14="http://schemas.microsoft.com/office/powerpoint/2010/main" val="2146414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a:pPr>
            <a:r>
              <a:rPr lang="en-US" sz="2000" b="1" dirty="0"/>
              <a:t>Network security</a:t>
            </a:r>
          </a:p>
          <a:p>
            <a:pPr marL="800100" lvl="1" indent="-342900">
              <a:buFont typeface="Wingdings" panose="05000000000000000000" pitchFamily="2" charset="2"/>
              <a:buChar char="Ø"/>
            </a:pPr>
            <a:r>
              <a:rPr lang="en-US" sz="2000" dirty="0"/>
              <a:t>Protecting networks from intrusions, attacks and unauthorized access</a:t>
            </a:r>
          </a:p>
          <a:p>
            <a:pPr marL="800100" lvl="1" indent="-342900">
              <a:buFont typeface="Wingdings" panose="05000000000000000000" pitchFamily="2" charset="2"/>
              <a:buChar char="Ø"/>
            </a:pPr>
            <a:r>
              <a:rPr lang="en-US" sz="2000" dirty="0"/>
              <a:t>Its key technologies include: Firewalls, IDS, IPS</a:t>
            </a:r>
          </a:p>
          <a:p>
            <a:pPr lvl="1"/>
            <a:endParaRPr lang="en-US" sz="2000" dirty="0"/>
          </a:p>
          <a:p>
            <a:pPr marL="457200" indent="-457200">
              <a:buAutoNum type="arabicParenR"/>
            </a:pPr>
            <a:r>
              <a:rPr lang="en-US" sz="2000" dirty="0"/>
              <a:t>Application security</a:t>
            </a:r>
          </a:p>
          <a:p>
            <a:pPr marL="800100" lvl="1" indent="-342900">
              <a:buFont typeface="Wingdings" panose="05000000000000000000" pitchFamily="2" charset="2"/>
              <a:buChar char="Ø"/>
            </a:pPr>
            <a:r>
              <a:rPr lang="en-US" sz="2000" dirty="0"/>
              <a:t>Ensuring software applications are secure from threats and vulnerabilities</a:t>
            </a:r>
          </a:p>
          <a:p>
            <a:pPr marL="800100" lvl="1" indent="-342900">
              <a:buFont typeface="Wingdings" panose="05000000000000000000" pitchFamily="2" charset="2"/>
              <a:buChar char="Ø"/>
            </a:pPr>
            <a:r>
              <a:rPr lang="en-US" sz="2000" dirty="0"/>
              <a:t>Its key practices include: Code reviews, Penetration testing, secure coding practices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2488076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3"/>
            </a:pPr>
            <a:r>
              <a:rPr lang="en-US" sz="2000" b="1" dirty="0"/>
              <a:t>Information security</a:t>
            </a:r>
          </a:p>
          <a:p>
            <a:pPr lvl="1"/>
            <a:r>
              <a:rPr lang="en-US" sz="2000" dirty="0"/>
              <a:t>Protecting information from unauthorized access, disclosure, modification, and destruction</a:t>
            </a:r>
          </a:p>
          <a:p>
            <a:pPr lvl="1"/>
            <a:r>
              <a:rPr lang="en-US" sz="2000" dirty="0"/>
              <a:t>Key tools: Encryption, access controls, data masking</a:t>
            </a:r>
          </a:p>
          <a:p>
            <a:pPr lvl="1"/>
            <a:endParaRPr lang="en-US" sz="2000" dirty="0"/>
          </a:p>
          <a:p>
            <a:pPr marL="457200" indent="-457200">
              <a:buAutoNum type="arabicParenR" startAt="4"/>
            </a:pPr>
            <a:r>
              <a:rPr lang="en-US" sz="2000" b="1" dirty="0"/>
              <a:t>Endpoint security</a:t>
            </a:r>
          </a:p>
          <a:p>
            <a:pPr lvl="1"/>
            <a:r>
              <a:rPr lang="en-US" sz="2000" dirty="0"/>
              <a:t>Protecting end-user devices like computers, smartphones, and tablets.</a:t>
            </a:r>
          </a:p>
          <a:p>
            <a:pPr lvl="1"/>
            <a:r>
              <a:rPr lang="en-US" sz="2000" dirty="0"/>
              <a:t>Key Tools: Antivirus software, endpoint detection and response (EDR) systems</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397134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pPr marL="457200" indent="-457200">
              <a:buAutoNum type="arabicParenR" startAt="5"/>
            </a:pPr>
            <a:r>
              <a:rPr lang="en-US" sz="2000" b="1" dirty="0"/>
              <a:t>Identity and Access Management (IAM)</a:t>
            </a:r>
          </a:p>
          <a:p>
            <a:pPr lvl="1"/>
            <a:r>
              <a:rPr lang="en-US" sz="2000" dirty="0"/>
              <a:t>Ensuring that the right individuals access the right resources at the right times</a:t>
            </a:r>
          </a:p>
          <a:p>
            <a:pPr lvl="1"/>
            <a:r>
              <a:rPr lang="en-US" sz="2000" dirty="0"/>
              <a:t>Key Practices: Multi-factor authentication(MFA), single sign-on (SSO)</a:t>
            </a:r>
          </a:p>
          <a:p>
            <a:pPr lvl="1"/>
            <a:endParaRPr lang="en-US" sz="2000" dirty="0"/>
          </a:p>
          <a:p>
            <a:pPr marL="457200" indent="-457200">
              <a:buAutoNum type="arabicParenR" startAt="5"/>
            </a:pPr>
            <a:r>
              <a:rPr lang="en-US" sz="2000" b="1" dirty="0"/>
              <a:t>Cloud Security    </a:t>
            </a:r>
          </a:p>
          <a:p>
            <a:pPr lvl="1"/>
            <a:r>
              <a:rPr lang="en-US" sz="2000" dirty="0"/>
              <a:t>Protecting data, applications, and services in the cloud.</a:t>
            </a:r>
          </a:p>
          <a:p>
            <a:pPr lvl="1"/>
            <a:r>
              <a:rPr lang="en-US" sz="2000" dirty="0"/>
              <a:t>Key Concepts: Shared responsibility model, cloud security posture management.</a:t>
            </a:r>
          </a:p>
          <a:p>
            <a:pPr marL="0" indent="0">
              <a:buNone/>
            </a:pPr>
            <a:endParaRPr lang="en-US" sz="2000"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lstStyle/>
          <a:p>
            <a:r>
              <a:rPr lang="en-US" dirty="0"/>
              <a:t>Security Domains</a:t>
            </a:r>
          </a:p>
        </p:txBody>
      </p:sp>
    </p:spTree>
    <p:extLst>
      <p:ext uri="{BB962C8B-B14F-4D97-AF65-F5344CB8AC3E}">
        <p14:creationId xmlns:p14="http://schemas.microsoft.com/office/powerpoint/2010/main" val="879909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65051"/>
            <a:ext cx="9906000" cy="1374776"/>
          </a:xfrm>
        </p:spPr>
        <p:txBody>
          <a:bodyPr>
            <a:noAutofit/>
          </a:bodyPr>
          <a:lstStyle/>
          <a:p>
            <a:r>
              <a:rPr lang="en-US" sz="2000" b="1" dirty="0"/>
              <a:t>NIST Cybersecurity Framework (CSF)</a:t>
            </a:r>
          </a:p>
          <a:p>
            <a:pPr lvl="1"/>
            <a:r>
              <a:rPr lang="en-US" sz="2000" b="1" dirty="0"/>
              <a:t>The NIST CSF 2.0 has six core functions: To identify, protect, detect, respond, recover, &amp; govern</a:t>
            </a:r>
          </a:p>
          <a:p>
            <a:pPr lvl="1"/>
            <a:r>
              <a:rPr lang="en-US" sz="2000" b="1" dirty="0"/>
              <a:t>Provides a policy framework of computer security guidance for how private sector organization in the US and elsewhere can access and improve their ability to prevent, detect, and respond to cyber attacks.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47392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991285" y="2741612"/>
            <a:ext cx="9906000" cy="1374776"/>
          </a:xfrm>
        </p:spPr>
        <p:txBody>
          <a:bodyPr>
            <a:noAutofit/>
          </a:bodyPr>
          <a:lstStyle/>
          <a:p>
            <a:r>
              <a:rPr lang="en-US" sz="2000" b="1" dirty="0"/>
              <a:t>NIST Risk management Framework (</a:t>
            </a:r>
            <a:r>
              <a:rPr lang="en-US" sz="2000" b="1" dirty="0" err="1"/>
              <a:t>rmf</a:t>
            </a:r>
            <a:r>
              <a:rPr lang="en-US" sz="2000" b="1" dirty="0"/>
              <a:t>)</a:t>
            </a:r>
          </a:p>
          <a:p>
            <a:pPr lvl="1"/>
            <a:r>
              <a:rPr lang="en-US" sz="2000" b="1" dirty="0"/>
              <a:t>In addition to CSF, NIST publishes the RMF – A mandatory standard for federal agencies that provide a formalized process that federal agencies must follow to select, implement, and assess risk-based security and privacy controls.</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54701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1ACEB0-A717-D655-91BF-116A691E845A}"/>
              </a:ext>
            </a:extLst>
          </p:cNvPr>
          <p:cNvPicPr>
            <a:picLocks noChangeAspect="1"/>
          </p:cNvPicPr>
          <p:nvPr/>
        </p:nvPicPr>
        <p:blipFill>
          <a:blip r:embed="rId2"/>
          <a:stretch>
            <a:fillRect/>
          </a:stretch>
        </p:blipFill>
        <p:spPr>
          <a:xfrm>
            <a:off x="2644822" y="676275"/>
            <a:ext cx="6629400" cy="5505450"/>
          </a:xfrm>
          <a:prstGeom prst="rect">
            <a:avLst/>
          </a:prstGeom>
        </p:spPr>
      </p:pic>
    </p:spTree>
    <p:extLst>
      <p:ext uri="{BB962C8B-B14F-4D97-AF65-F5344CB8AC3E}">
        <p14:creationId xmlns:p14="http://schemas.microsoft.com/office/powerpoint/2010/main" val="2409286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65051"/>
            <a:ext cx="9906000" cy="1374776"/>
          </a:xfrm>
        </p:spPr>
        <p:txBody>
          <a:bodyPr>
            <a:noAutofit/>
          </a:bodyPr>
          <a:lstStyle/>
          <a:p>
            <a:r>
              <a:rPr lang="en-US" sz="2000" b="1" dirty="0"/>
              <a:t>ISO/IEC 27001</a:t>
            </a:r>
          </a:p>
          <a:p>
            <a:pPr lvl="1"/>
            <a:r>
              <a:rPr lang="en-US" sz="2000" b="1" dirty="0"/>
              <a:t>A specification for an information security management system (ISMS)</a:t>
            </a:r>
          </a:p>
          <a:p>
            <a:pPr lvl="1"/>
            <a:r>
              <a:rPr lang="en-US" sz="2000" b="1" dirty="0"/>
              <a:t>Provides a systematic approach to managing sensitive company information so that it remains secure.</a:t>
            </a:r>
          </a:p>
          <a:p>
            <a:pPr lvl="1"/>
            <a:r>
              <a:rPr lang="en-US" sz="2000" b="1" dirty="0"/>
              <a:t>This standard includes control objectives covering 14 categories: </a:t>
            </a:r>
            <a:r>
              <a:rPr lang="en-US" sz="2000" dirty="0"/>
              <a:t>Information security policies; Organization of information security; Human resource security; Asset management; Access control; Cryptography; Physical and environmental security; Operations security; Communications security; System </a:t>
            </a:r>
            <a:r>
              <a:rPr lang="en-US" sz="2000"/>
              <a:t>acquisition, development</a:t>
            </a:r>
            <a:r>
              <a:rPr lang="en-US" sz="2000" dirty="0"/>
              <a:t>, </a:t>
            </a:r>
            <a:r>
              <a:rPr lang="en-US" sz="2000"/>
              <a:t>and maintenance; Supplier relationships; </a:t>
            </a:r>
            <a:r>
              <a:rPr lang="en-US" sz="2000" dirty="0"/>
              <a:t>Information security </a:t>
            </a:r>
            <a:r>
              <a:rPr lang="en-US" sz="2000"/>
              <a:t>incident management; </a:t>
            </a:r>
            <a:r>
              <a:rPr lang="en-US" sz="2000" dirty="0"/>
              <a:t>Information security aspects of business </a:t>
            </a:r>
            <a:r>
              <a:rPr lang="en-US" sz="2000"/>
              <a:t>continuity management; </a:t>
            </a:r>
            <a:r>
              <a:rPr lang="en-US" sz="2000" dirty="0"/>
              <a:t>Compliance with internal requirements, such as policies, and with external requirements, such as laws</a:t>
            </a:r>
            <a:endParaRPr lang="en-US" sz="2000" b="1" dirty="0"/>
          </a:p>
          <a:p>
            <a:endParaRPr lang="en-US" sz="2000" b="1" dirty="0"/>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65892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925499" y="880925"/>
            <a:ext cx="9599959" cy="1018208"/>
          </a:xfrm>
        </p:spPr>
        <p:txBody>
          <a:bodyPr/>
          <a:lstStyle/>
          <a:p>
            <a:r>
              <a:rPr lang="en-US" dirty="0"/>
              <a:t>The Evolution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52368" y="2369107"/>
            <a:ext cx="8791575" cy="1655762"/>
          </a:xfrm>
        </p:spPr>
        <p:txBody>
          <a:bodyPr>
            <a:noAutofit/>
          </a:bodyPr>
          <a:lstStyle/>
          <a:p>
            <a:r>
              <a:rPr lang="en-US" dirty="0"/>
              <a:t>The modern Era 2010s-Present:</a:t>
            </a:r>
          </a:p>
          <a:p>
            <a:pPr marL="342900" indent="-342900">
              <a:buFont typeface="Wingdings" panose="05000000000000000000" pitchFamily="2" charset="2"/>
              <a:buChar char="Ø"/>
            </a:pPr>
            <a:r>
              <a:rPr lang="en-US" dirty="0"/>
              <a:t> Proliferation of mobile devices, IoT, and cloud computing </a:t>
            </a:r>
          </a:p>
          <a:p>
            <a:pPr marL="342900" indent="-342900">
              <a:buFont typeface="Wingdings" panose="05000000000000000000" pitchFamily="2" charset="2"/>
              <a:buChar char="Ø"/>
            </a:pPr>
            <a:r>
              <a:rPr lang="en-US" dirty="0"/>
              <a:t>Advanced persistent threats(APTs), ransomware, and nation-state attacks</a:t>
            </a:r>
          </a:p>
          <a:p>
            <a:pPr marL="342900" indent="-342900">
              <a:buFont typeface="Wingdings" panose="05000000000000000000" pitchFamily="2" charset="2"/>
              <a:buChar char="Ø"/>
            </a:pPr>
            <a:r>
              <a:rPr lang="en-US" dirty="0"/>
              <a:t>Adoption of AI and machine learning in cybersecurity</a:t>
            </a:r>
          </a:p>
          <a:p>
            <a:pPr marL="342900" indent="-342900">
              <a:buFont typeface="Wingdings" panose="05000000000000000000" pitchFamily="2" charset="2"/>
              <a:buChar char="Ø"/>
            </a:pPr>
            <a:r>
              <a:rPr lang="en-US" dirty="0"/>
              <a:t> Zero Trust architecture, multi-factor authentication, and advanced threat intelligence</a:t>
            </a:r>
          </a:p>
          <a:p>
            <a:pPr marL="0" indent="0">
              <a:buNone/>
            </a:pPr>
            <a:endParaRPr lang="en-US" dirty="0"/>
          </a:p>
        </p:txBody>
      </p:sp>
    </p:spTree>
    <p:extLst>
      <p:ext uri="{BB962C8B-B14F-4D97-AF65-F5344CB8AC3E}">
        <p14:creationId xmlns:p14="http://schemas.microsoft.com/office/powerpoint/2010/main" val="249878443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293138"/>
            <a:ext cx="9906000" cy="1374776"/>
          </a:xfrm>
        </p:spPr>
        <p:txBody>
          <a:bodyPr>
            <a:noAutofit/>
          </a:bodyPr>
          <a:lstStyle/>
          <a:p>
            <a:r>
              <a:rPr lang="en-US" sz="2000" b="1" dirty="0"/>
              <a:t>CIS Controls</a:t>
            </a:r>
          </a:p>
          <a:p>
            <a:pPr lvl="1"/>
            <a:r>
              <a:rPr lang="en-US" sz="2000" b="1" dirty="0"/>
              <a:t>A set of recommended actions for cyber defense that provide specific and actionable ways to thwart the most pervasive attacks.</a:t>
            </a:r>
          </a:p>
          <a:p>
            <a:pPr lvl="1"/>
            <a:r>
              <a:rPr lang="en-US" sz="2000" b="1" dirty="0"/>
              <a:t>Consists of 20 critical security controls.</a:t>
            </a:r>
          </a:p>
          <a:p>
            <a:r>
              <a:rPr lang="en-US" sz="2000" b="1" dirty="0"/>
              <a:t>COBIT (Control Objectives for Information and Related Technologies)</a:t>
            </a:r>
          </a:p>
          <a:p>
            <a:pPr lvl="1"/>
            <a:r>
              <a:rPr lang="en-US" sz="2000" b="1" dirty="0"/>
              <a:t>A framework for developing, implementing, monitoring, and improving IT governance and management practices.</a:t>
            </a:r>
          </a:p>
          <a:p>
            <a:pPr lvl="1"/>
            <a:r>
              <a:rPr lang="en-US" sz="2000" b="1" dirty="0"/>
              <a:t>Helps organizations achieve their objectives for the governance and management of enterprise IT</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296561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a:t>PCI-DSS (Payment Card Industry Data Security Standard)</a:t>
            </a:r>
          </a:p>
          <a:p>
            <a:pPr lvl="1"/>
            <a:r>
              <a:rPr lang="en-US" sz="2000" b="1" dirty="0"/>
              <a:t>A set of security standards designed to ensure that all companies that accept, process, store, or transmit credit card information maintain a secure environment</a:t>
            </a:r>
          </a:p>
          <a:p>
            <a:pPr lvl="1"/>
            <a:endParaRPr lang="en-US" sz="2000" b="1" dirty="0"/>
          </a:p>
          <a:p>
            <a:pPr lvl="1"/>
            <a:r>
              <a:rPr lang="en-US" sz="2000" b="1" dirty="0"/>
              <a:t>Key Requirements: Build and maintain a secure network, protect cardholder data, maintain a vulnerability management program, implement strong access control measures, regularly monitor and test networks, maintain an information security policy.</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41</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197668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a:t>OWASP Top 10 (Open web application security project top 10 web app risks)</a:t>
            </a:r>
          </a:p>
          <a:p>
            <a:pPr lvl="1"/>
            <a:r>
              <a:rPr lang="en-US" sz="2000" b="1" dirty="0"/>
              <a:t>A standard security awareness document for software developers to consult to guarantee the security of web applications and secure coding practices.</a:t>
            </a:r>
          </a:p>
          <a:p>
            <a:pPr lvl="1"/>
            <a:endParaRPr lang="en-US" sz="2000" b="1" dirty="0"/>
          </a:p>
          <a:p>
            <a:pPr lvl="1"/>
            <a:r>
              <a:rPr lang="en-US" sz="2000" b="1" dirty="0"/>
              <a:t>Risks (OWASP Top 2021): Broken access control, cryptographic failures, injection, insecure design, security misconfiguration, vulnerable and outdated components, identification and authentication failures, software and data integrity failures, security logging and monitoring failures, server-side request forgery (SSRF)</a:t>
            </a:r>
          </a:p>
          <a:p>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3697165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2000" b="1" dirty="0" err="1"/>
              <a:t>Mitre</a:t>
            </a:r>
            <a:r>
              <a:rPr lang="en-US" sz="2000" b="1" dirty="0"/>
              <a:t> </a:t>
            </a:r>
            <a:r>
              <a:rPr lang="en-US" sz="2000" b="1" dirty="0" err="1"/>
              <a:t>att&amp;ck</a:t>
            </a:r>
            <a:r>
              <a:rPr lang="en-US" sz="2000" b="1" dirty="0"/>
              <a:t> (</a:t>
            </a:r>
            <a:r>
              <a:rPr lang="en-US" sz="2000" b="1" dirty="0" err="1"/>
              <a:t>mitre’s</a:t>
            </a:r>
            <a:r>
              <a:rPr lang="en-US" sz="2000" b="1" dirty="0"/>
              <a:t> adversarial tactics, techniques, and common knowledge)</a:t>
            </a:r>
          </a:p>
          <a:p>
            <a:pPr lvl="1"/>
            <a:r>
              <a:rPr lang="en-US" sz="2000" b="1" dirty="0"/>
              <a:t>A knowledgebase of adversary tactics and techniques using ATT&amp;CK matrices like pre-attack, enterprise matrices focusing on Windows, macOS, Linux and cloud computing, as well as iOS and Android mobile platforms.</a:t>
            </a:r>
          </a:p>
          <a:p>
            <a:pPr lvl="1"/>
            <a:endParaRPr lang="en-US" sz="2000" b="1" dirty="0"/>
          </a:p>
          <a:p>
            <a:pPr lvl="1"/>
            <a:r>
              <a:rPr lang="en-US" sz="2000" b="1" dirty="0"/>
              <a:t>Aside ATT&amp;CK, the Diamond Model, and Lockheed </a:t>
            </a:r>
            <a:r>
              <a:rPr lang="en-US" sz="2000" b="1" dirty="0" err="1"/>
              <a:t>Martn’s</a:t>
            </a:r>
            <a:r>
              <a:rPr lang="en-US" sz="2000" b="1" dirty="0"/>
              <a:t> Cyber kill chain are sometimes used by organizations.</a:t>
            </a:r>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43</a:t>
            </a:fld>
            <a:endParaRPr lang="en-US" noProof="0" dirty="0"/>
          </a:p>
        </p:txBody>
      </p:sp>
      <p:sp>
        <p:nvSpPr>
          <p:cNvPr id="4" name="Title 3">
            <a:extLst>
              <a:ext uri="{FF2B5EF4-FFF2-40B4-BE49-F238E27FC236}">
                <a16:creationId xmlns:a16="http://schemas.microsoft.com/office/drawing/2014/main" id="{3A07C379-E783-4186-9E0B-CEAD378F4B3A}"/>
              </a:ext>
            </a:extLst>
          </p:cNvPr>
          <p:cNvSpPr>
            <a:spLocks noGrp="1"/>
          </p:cNvSpPr>
          <p:nvPr>
            <p:ph type="title"/>
          </p:nvPr>
        </p:nvSpPr>
        <p:spPr>
          <a:xfrm>
            <a:off x="1141410" y="1367256"/>
            <a:ext cx="9906000" cy="685800"/>
          </a:xfrm>
        </p:spPr>
        <p:txBody>
          <a:bodyPr>
            <a:normAutofit fontScale="90000"/>
          </a:bodyPr>
          <a:lstStyle/>
          <a:p>
            <a:r>
              <a:rPr lang="en-US" b="1" dirty="0"/>
              <a:t>Overview of Security Frameworks and Controls</a:t>
            </a:r>
          </a:p>
        </p:txBody>
      </p:sp>
    </p:spTree>
    <p:extLst>
      <p:ext uri="{BB962C8B-B14F-4D97-AF65-F5344CB8AC3E}">
        <p14:creationId xmlns:p14="http://schemas.microsoft.com/office/powerpoint/2010/main" val="245619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999D3-FB43-4F9D-AC66-5EE9B03235ED}"/>
              </a:ext>
            </a:extLst>
          </p:cNvPr>
          <p:cNvSpPr>
            <a:spLocks noGrp="1"/>
          </p:cNvSpPr>
          <p:nvPr>
            <p:ph type="body" idx="1"/>
          </p:nvPr>
        </p:nvSpPr>
        <p:spPr>
          <a:xfrm>
            <a:off x="1141410" y="2593389"/>
            <a:ext cx="9906000" cy="1374776"/>
          </a:xfrm>
        </p:spPr>
        <p:txBody>
          <a:bodyPr>
            <a:noAutofit/>
          </a:bodyPr>
          <a:lstStyle/>
          <a:p>
            <a:r>
              <a:rPr lang="en-US" sz="4800" dirty="0"/>
              <a:t>Q&amp;A session</a:t>
            </a:r>
            <a:endParaRPr lang="en-US" sz="2000" dirty="0"/>
          </a:p>
        </p:txBody>
      </p:sp>
      <p:sp>
        <p:nvSpPr>
          <p:cNvPr id="3" name="Slide Number Placeholder 2">
            <a:extLst>
              <a:ext uri="{FF2B5EF4-FFF2-40B4-BE49-F238E27FC236}">
                <a16:creationId xmlns:a16="http://schemas.microsoft.com/office/drawing/2014/main" id="{4A3421F8-33D4-495D-B25A-101401F8121A}"/>
              </a:ext>
            </a:extLst>
          </p:cNvPr>
          <p:cNvSpPr>
            <a:spLocks noGrp="1"/>
          </p:cNvSpPr>
          <p:nvPr>
            <p:ph type="sldNum" sz="quarter" idx="12"/>
          </p:nvPr>
        </p:nvSpPr>
        <p:spPr/>
        <p:txBody>
          <a:bodyPr/>
          <a:lstStyle/>
          <a:p>
            <a:fld id="{C263D6C4-4840-40CC-AC84-17E24B3B7BDE}" type="slidenum">
              <a:rPr lang="en-US" noProof="0" smtClean="0"/>
              <a:pPr/>
              <a:t>44</a:t>
            </a:fld>
            <a:endParaRPr lang="en-US" noProof="0" dirty="0"/>
          </a:p>
        </p:txBody>
      </p:sp>
    </p:spTree>
    <p:extLst>
      <p:ext uri="{BB962C8B-B14F-4D97-AF65-F5344CB8AC3E}">
        <p14:creationId xmlns:p14="http://schemas.microsoft.com/office/powerpoint/2010/main" val="216599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D14E-5A41-4870-8F27-14C5F25E2655}"/>
              </a:ext>
            </a:extLst>
          </p:cNvPr>
          <p:cNvSpPr>
            <a:spLocks noGrp="1"/>
          </p:cNvSpPr>
          <p:nvPr>
            <p:ph type="ctrTitle"/>
          </p:nvPr>
        </p:nvSpPr>
        <p:spPr/>
        <p:txBody>
          <a:bodyPr/>
          <a:lstStyle/>
          <a:p>
            <a:r>
              <a:rPr lang="en-US" dirty="0"/>
              <a:t>Chapter 3</a:t>
            </a:r>
            <a:br>
              <a:rPr lang="en-US" dirty="0"/>
            </a:br>
            <a:r>
              <a:rPr lang="en-US" dirty="0"/>
              <a:t>Cybersecurity Tools &amp; Programming languages</a:t>
            </a:r>
          </a:p>
        </p:txBody>
      </p:sp>
      <p:sp>
        <p:nvSpPr>
          <p:cNvPr id="3" name="Subtitle 2">
            <a:extLst>
              <a:ext uri="{FF2B5EF4-FFF2-40B4-BE49-F238E27FC236}">
                <a16:creationId xmlns:a16="http://schemas.microsoft.com/office/drawing/2014/main" id="{B3A4BD87-1D9E-4637-A57E-5AA9B9439F49}"/>
              </a:ext>
            </a:extLst>
          </p:cNvPr>
          <p:cNvSpPr>
            <a:spLocks noGrp="1"/>
          </p:cNvSpPr>
          <p:nvPr>
            <p:ph type="subTitle" idx="1"/>
          </p:nvPr>
        </p:nvSpPr>
        <p:spPr>
          <a:xfrm>
            <a:off x="1876424" y="3602038"/>
            <a:ext cx="8791575" cy="545892"/>
          </a:xfrm>
        </p:spPr>
        <p:txBody>
          <a:bodyPr/>
          <a:lstStyle/>
          <a:p>
            <a:r>
              <a:rPr lang="en-US" b="1" dirty="0"/>
              <a:t>Essential Cybersecurity tools &amp; programming languages</a:t>
            </a:r>
          </a:p>
        </p:txBody>
      </p:sp>
    </p:spTree>
    <p:extLst>
      <p:ext uri="{BB962C8B-B14F-4D97-AF65-F5344CB8AC3E}">
        <p14:creationId xmlns:p14="http://schemas.microsoft.com/office/powerpoint/2010/main" val="246658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728A-226F-462A-A37A-3E8D46F1D9F1}"/>
              </a:ext>
            </a:extLst>
          </p:cNvPr>
          <p:cNvSpPr>
            <a:spLocks noGrp="1"/>
          </p:cNvSpPr>
          <p:nvPr>
            <p:ph type="title"/>
          </p:nvPr>
        </p:nvSpPr>
        <p:spPr/>
        <p:txBody>
          <a:bodyPr/>
          <a:lstStyle/>
          <a:p>
            <a:r>
              <a:rPr lang="en-US" b="1" dirty="0"/>
              <a:t>Essential cybersecurity tools</a:t>
            </a:r>
          </a:p>
        </p:txBody>
      </p:sp>
      <p:sp>
        <p:nvSpPr>
          <p:cNvPr id="3" name="Content Placeholder 2">
            <a:extLst>
              <a:ext uri="{FF2B5EF4-FFF2-40B4-BE49-F238E27FC236}">
                <a16:creationId xmlns:a16="http://schemas.microsoft.com/office/drawing/2014/main" id="{469B575B-8C1C-49E4-9410-8084921A6BA5}"/>
              </a:ext>
            </a:extLst>
          </p:cNvPr>
          <p:cNvSpPr>
            <a:spLocks noGrp="1"/>
          </p:cNvSpPr>
          <p:nvPr>
            <p:ph idx="1"/>
          </p:nvPr>
        </p:nvSpPr>
        <p:spPr/>
        <p:txBody>
          <a:bodyPr/>
          <a:lstStyle/>
          <a:p>
            <a:pPr marL="457200" indent="-457200">
              <a:buAutoNum type="arabicParenR"/>
            </a:pPr>
            <a:r>
              <a:rPr lang="en-US" b="1" dirty="0"/>
              <a:t>Network Security Tools</a:t>
            </a:r>
          </a:p>
          <a:p>
            <a:pPr lvl="1"/>
            <a:r>
              <a:rPr lang="en-US" b="1" dirty="0"/>
              <a:t>Wireshark: A network protocol analyzer for capturing and interactively browsing the traffic running on a computer network</a:t>
            </a:r>
          </a:p>
          <a:p>
            <a:pPr lvl="1"/>
            <a:r>
              <a:rPr lang="en-US" b="1" dirty="0"/>
              <a:t>Nmap: A network scanning tool used to discover hosts and services on a computer network by sending packets and analyzing the responses</a:t>
            </a:r>
          </a:p>
        </p:txBody>
      </p:sp>
    </p:spTree>
    <p:extLst>
      <p:ext uri="{BB962C8B-B14F-4D97-AF65-F5344CB8AC3E}">
        <p14:creationId xmlns:p14="http://schemas.microsoft.com/office/powerpoint/2010/main" val="372408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D0044-FFC8-4A25-A343-6085C41D70AF}"/>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7DB83F55-7416-460C-82D6-CC4F1122EA65}"/>
              </a:ext>
            </a:extLst>
          </p:cNvPr>
          <p:cNvSpPr>
            <a:spLocks noGrp="1"/>
          </p:cNvSpPr>
          <p:nvPr>
            <p:ph idx="1"/>
          </p:nvPr>
        </p:nvSpPr>
        <p:spPr>
          <a:xfrm>
            <a:off x="1141412" y="2249487"/>
            <a:ext cx="9905999" cy="4317568"/>
          </a:xfrm>
        </p:spPr>
        <p:txBody>
          <a:bodyPr>
            <a:normAutofit/>
          </a:bodyPr>
          <a:lstStyle/>
          <a:p>
            <a:pPr marL="457200" indent="-457200">
              <a:buAutoNum type="arabicParenR" startAt="2"/>
            </a:pPr>
            <a:r>
              <a:rPr lang="en-US" dirty="0"/>
              <a:t>Vulnerability Assessment Tools</a:t>
            </a:r>
          </a:p>
          <a:p>
            <a:pPr lvl="1"/>
            <a:r>
              <a:rPr lang="en-US" dirty="0"/>
              <a:t>Nessus: A widely used vulnerability scanner that helps identify and fix vulnerabilities, configuration issues, and malware in a variety of systems</a:t>
            </a:r>
          </a:p>
          <a:p>
            <a:pPr lvl="1"/>
            <a:r>
              <a:rPr lang="en-US" dirty="0"/>
              <a:t>OpenVAS: An open-source tool for vulnerability scanning and management</a:t>
            </a:r>
          </a:p>
          <a:p>
            <a:pPr marL="457200" indent="-457200">
              <a:buAutoNum type="arabicParenR" startAt="2"/>
            </a:pPr>
            <a:r>
              <a:rPr lang="en-US" dirty="0"/>
              <a:t>Penetration Testing Tools</a:t>
            </a:r>
          </a:p>
          <a:p>
            <a:pPr lvl="1"/>
            <a:r>
              <a:rPr lang="en-US" dirty="0"/>
              <a:t>Metasploit: A powerful tool for developing and executing exploit code against a remote target machine</a:t>
            </a:r>
          </a:p>
          <a:p>
            <a:pPr lvl="1"/>
            <a:r>
              <a:rPr lang="en-US" dirty="0"/>
              <a:t>Burp Suite: A set of tools used for web application security testing</a:t>
            </a:r>
          </a:p>
          <a:p>
            <a:pPr marL="0" indent="0">
              <a:buNone/>
            </a:pPr>
            <a:endParaRPr lang="en-US" dirty="0"/>
          </a:p>
        </p:txBody>
      </p:sp>
    </p:spTree>
    <p:extLst>
      <p:ext uri="{BB962C8B-B14F-4D97-AF65-F5344CB8AC3E}">
        <p14:creationId xmlns:p14="http://schemas.microsoft.com/office/powerpoint/2010/main" val="3978951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BE5C-65CD-4B40-9B03-FFA3C05C6B25}"/>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A85A34F-5A28-4696-838E-3094A1C2944C}"/>
              </a:ext>
            </a:extLst>
          </p:cNvPr>
          <p:cNvSpPr>
            <a:spLocks noGrp="1"/>
          </p:cNvSpPr>
          <p:nvPr>
            <p:ph idx="1"/>
          </p:nvPr>
        </p:nvSpPr>
        <p:spPr>
          <a:xfrm>
            <a:off x="1141412" y="2249487"/>
            <a:ext cx="9905999" cy="4262150"/>
          </a:xfrm>
        </p:spPr>
        <p:txBody>
          <a:bodyPr/>
          <a:lstStyle/>
          <a:p>
            <a:pPr marL="457200" indent="-457200">
              <a:buAutoNum type="arabicParenR" startAt="4"/>
            </a:pPr>
            <a:r>
              <a:rPr lang="en-US" dirty="0"/>
              <a:t>Endpoint Security Tools</a:t>
            </a:r>
          </a:p>
          <a:p>
            <a:pPr lvl="1"/>
            <a:r>
              <a:rPr lang="en-US" dirty="0"/>
              <a:t>Symantec Endpoint Protection : Provides comprehensive protection against malware, exploits, and advanced persistent threats</a:t>
            </a:r>
          </a:p>
          <a:p>
            <a:pPr lvl="1"/>
            <a:r>
              <a:rPr lang="en-US" dirty="0"/>
              <a:t>CrowdStrike Falcon: Offers advanced endpoint detection and response(EDR) capabilities</a:t>
            </a:r>
          </a:p>
          <a:p>
            <a:pPr marL="457200" indent="-457200">
              <a:buAutoNum type="arabicParenR" startAt="4"/>
            </a:pPr>
            <a:r>
              <a:rPr lang="en-US" dirty="0"/>
              <a:t>SIEM (Security Information and Event Management) Tools</a:t>
            </a:r>
          </a:p>
          <a:p>
            <a:pPr lvl="1"/>
            <a:r>
              <a:rPr lang="en-US" dirty="0"/>
              <a:t>Splunk: Provides log management, monitoring, and analytics capabilities</a:t>
            </a:r>
          </a:p>
          <a:p>
            <a:pPr lvl="1"/>
            <a:r>
              <a:rPr lang="en-US" dirty="0"/>
              <a:t>ArcSight: Analyzes and correlates every event that occurs across the organization to detect, analyze, and respond to security threats</a:t>
            </a:r>
          </a:p>
        </p:txBody>
      </p:sp>
    </p:spTree>
    <p:extLst>
      <p:ext uri="{BB962C8B-B14F-4D97-AF65-F5344CB8AC3E}">
        <p14:creationId xmlns:p14="http://schemas.microsoft.com/office/powerpoint/2010/main" val="2966579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656D-94CC-49E6-87C9-B0B46D6B3A8A}"/>
              </a:ext>
            </a:extLst>
          </p:cNvPr>
          <p:cNvSpPr>
            <a:spLocks noGrp="1"/>
          </p:cNvSpPr>
          <p:nvPr>
            <p:ph type="title"/>
          </p:nvPr>
        </p:nvSpPr>
        <p:spPr/>
        <p:txBody>
          <a:bodyPr/>
          <a:lstStyle/>
          <a:p>
            <a:r>
              <a:rPr lang="en-US" b="1" dirty="0"/>
              <a:t>Essential cybersecurity tools</a:t>
            </a:r>
            <a:endParaRPr lang="en-US" dirty="0"/>
          </a:p>
        </p:txBody>
      </p:sp>
      <p:sp>
        <p:nvSpPr>
          <p:cNvPr id="3" name="Content Placeholder 2">
            <a:extLst>
              <a:ext uri="{FF2B5EF4-FFF2-40B4-BE49-F238E27FC236}">
                <a16:creationId xmlns:a16="http://schemas.microsoft.com/office/drawing/2014/main" id="{4E7C767E-2BDF-40CB-8488-8B75682BDAAA}"/>
              </a:ext>
            </a:extLst>
          </p:cNvPr>
          <p:cNvSpPr>
            <a:spLocks noGrp="1"/>
          </p:cNvSpPr>
          <p:nvPr>
            <p:ph idx="1"/>
          </p:nvPr>
        </p:nvSpPr>
        <p:spPr/>
        <p:txBody>
          <a:bodyPr/>
          <a:lstStyle/>
          <a:p>
            <a:pPr marL="457200" indent="-457200">
              <a:buAutoNum type="arabicParenR" startAt="6"/>
            </a:pPr>
            <a:r>
              <a:rPr lang="en-US" dirty="0"/>
              <a:t>Identity and Access Management Tools</a:t>
            </a:r>
          </a:p>
          <a:p>
            <a:pPr lvl="1"/>
            <a:r>
              <a:rPr lang="en-US" dirty="0"/>
              <a:t>Okta: A cloud-based identity and access management service</a:t>
            </a:r>
          </a:p>
          <a:p>
            <a:pPr lvl="1"/>
            <a:r>
              <a:rPr lang="en-US" dirty="0"/>
              <a:t>Microsoft Entra: A cloud based IAM</a:t>
            </a:r>
          </a:p>
          <a:p>
            <a:pPr lvl="1"/>
            <a:r>
              <a:rPr lang="en-US" dirty="0"/>
              <a:t>Auth0: Provides a platform to authenticate and authorize apps and APIs</a:t>
            </a:r>
          </a:p>
        </p:txBody>
      </p:sp>
    </p:spTree>
    <p:extLst>
      <p:ext uri="{BB962C8B-B14F-4D97-AF65-F5344CB8AC3E}">
        <p14:creationId xmlns:p14="http://schemas.microsoft.com/office/powerpoint/2010/main" val="191014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3000" y="904164"/>
            <a:ext cx="9906000" cy="842963"/>
          </a:xfrm>
        </p:spPr>
        <p:txBody>
          <a:bodyPr>
            <a:normAutofit/>
          </a:bodyPr>
          <a:lstStyle/>
          <a:p>
            <a:r>
              <a:rPr lang="en-US" sz="3200" b="1" dirty="0"/>
              <a:t>Introduction to Cybersecurity</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141410" y="2742488"/>
            <a:ext cx="9906000" cy="686512"/>
          </a:xfrm>
        </p:spPr>
        <p:txBody>
          <a:bodyPr>
            <a:normAutofit/>
          </a:bodyPr>
          <a:lstStyle/>
          <a:p>
            <a:r>
              <a:rPr lang="en-US" sz="3200" b="1" dirty="0">
                <a:latin typeface="+mj-lt"/>
              </a:rPr>
              <a:t>What is Cybersecurity?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z="3200" b="1" smtClean="0">
                <a:latin typeface="+mj-lt"/>
              </a:rPr>
              <a:pPr/>
              <a:t>5</a:t>
            </a:fld>
            <a:endParaRPr lang="en-US" sz="3200" b="1" dirty="0">
              <a:latin typeface="+mj-lt"/>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A10B-88F3-4C19-8423-8CB8E5C36043}"/>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1746B475-27EB-4A8F-8028-DF19AAAD555F}"/>
              </a:ext>
            </a:extLst>
          </p:cNvPr>
          <p:cNvSpPr>
            <a:spLocks noGrp="1"/>
          </p:cNvSpPr>
          <p:nvPr>
            <p:ph idx="1"/>
          </p:nvPr>
        </p:nvSpPr>
        <p:spPr>
          <a:xfrm>
            <a:off x="1141412" y="2249486"/>
            <a:ext cx="9905999" cy="4206731"/>
          </a:xfrm>
        </p:spPr>
        <p:txBody>
          <a:bodyPr>
            <a:normAutofit/>
          </a:bodyPr>
          <a:lstStyle/>
          <a:p>
            <a:pPr marL="457200" indent="-457200">
              <a:buAutoNum type="arabicParenR"/>
            </a:pPr>
            <a:r>
              <a:rPr lang="en-US" dirty="0"/>
              <a:t>Python</a:t>
            </a:r>
          </a:p>
          <a:p>
            <a:pPr lvl="1"/>
            <a:r>
              <a:rPr lang="en-US" dirty="0"/>
              <a:t>Usage: Automation, scripting, data analysis, and building security tools</a:t>
            </a:r>
          </a:p>
          <a:p>
            <a:pPr lvl="1"/>
            <a:r>
              <a:rPr lang="en-US" dirty="0"/>
              <a:t>Why: Easy to learn, extensive libraries, and strong community support</a:t>
            </a:r>
          </a:p>
          <a:p>
            <a:pPr lvl="1"/>
            <a:r>
              <a:rPr lang="en-US" dirty="0"/>
              <a:t>Example Tools: </a:t>
            </a:r>
            <a:r>
              <a:rPr lang="en-US" dirty="0" err="1"/>
              <a:t>Scapy</a:t>
            </a:r>
            <a:r>
              <a:rPr lang="en-US" dirty="0"/>
              <a:t> (network manipulation), </a:t>
            </a:r>
            <a:r>
              <a:rPr lang="en-US" dirty="0" err="1"/>
              <a:t>pwntools</a:t>
            </a:r>
            <a:r>
              <a:rPr lang="en-US" dirty="0"/>
              <a:t> (exploit development)</a:t>
            </a:r>
          </a:p>
          <a:p>
            <a:pPr marL="457200" indent="-457200">
              <a:buAutoNum type="arabicParenR"/>
            </a:pPr>
            <a:r>
              <a:rPr lang="en-US" dirty="0"/>
              <a:t>C/C++</a:t>
            </a:r>
          </a:p>
          <a:p>
            <a:pPr lvl="1"/>
            <a:r>
              <a:rPr lang="en-US" dirty="0"/>
              <a:t>Usage: Developing low-level system applications and exploits</a:t>
            </a:r>
          </a:p>
          <a:p>
            <a:pPr lvl="1"/>
            <a:r>
              <a:rPr lang="en-US" dirty="0"/>
              <a:t>Why: Provides control over system resources and memory, essential for understanding vulnerabilities</a:t>
            </a:r>
          </a:p>
          <a:p>
            <a:pPr lvl="1"/>
            <a:r>
              <a:rPr lang="en-US" dirty="0"/>
              <a:t>Example Tools: Nmap (Network discovery), Metasploit Framework</a:t>
            </a:r>
          </a:p>
        </p:txBody>
      </p:sp>
    </p:spTree>
    <p:extLst>
      <p:ext uri="{BB962C8B-B14F-4D97-AF65-F5344CB8AC3E}">
        <p14:creationId xmlns:p14="http://schemas.microsoft.com/office/powerpoint/2010/main" val="5705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1F31-53A0-4C98-A626-C78B0946F06F}"/>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4D6E1317-3AA1-4BDF-9F75-4479EC092011}"/>
              </a:ext>
            </a:extLst>
          </p:cNvPr>
          <p:cNvSpPr>
            <a:spLocks noGrp="1"/>
          </p:cNvSpPr>
          <p:nvPr>
            <p:ph idx="1"/>
          </p:nvPr>
        </p:nvSpPr>
        <p:spPr>
          <a:xfrm>
            <a:off x="1141412" y="2249486"/>
            <a:ext cx="9905999" cy="4206731"/>
          </a:xfrm>
        </p:spPr>
        <p:txBody>
          <a:bodyPr>
            <a:normAutofit/>
          </a:bodyPr>
          <a:lstStyle/>
          <a:p>
            <a:pPr marL="457200" indent="-457200">
              <a:buAutoNum type="arabicParenR" startAt="3"/>
            </a:pPr>
            <a:r>
              <a:rPr lang="en-US" dirty="0"/>
              <a:t>JavaScript</a:t>
            </a:r>
          </a:p>
          <a:p>
            <a:pPr lvl="1"/>
            <a:r>
              <a:rPr lang="en-US" dirty="0"/>
              <a:t>Usage: Web security, client-side security testing.</a:t>
            </a:r>
          </a:p>
          <a:p>
            <a:pPr lvl="1"/>
            <a:r>
              <a:rPr lang="en-US" dirty="0"/>
              <a:t>Why: Essential for web development and understanding web-based attacks</a:t>
            </a:r>
          </a:p>
          <a:p>
            <a:pPr lvl="1"/>
            <a:r>
              <a:rPr lang="en-US" dirty="0"/>
              <a:t>Example Tools: Browser-based security tools, cross-site scripting (XSS)</a:t>
            </a:r>
          </a:p>
          <a:p>
            <a:pPr marL="457200" indent="-457200">
              <a:buAutoNum type="arabicParenR" startAt="3"/>
            </a:pPr>
            <a:r>
              <a:rPr lang="en-US" dirty="0"/>
              <a:t>SQL</a:t>
            </a:r>
          </a:p>
          <a:p>
            <a:pPr lvl="1"/>
            <a:r>
              <a:rPr lang="en-US" dirty="0"/>
              <a:t>Usage: Database security and testing</a:t>
            </a:r>
          </a:p>
          <a:p>
            <a:pPr lvl="1"/>
            <a:r>
              <a:rPr lang="en-US" dirty="0"/>
              <a:t>Why: Crucial for understanding SQL injection attacks and security databases</a:t>
            </a:r>
          </a:p>
          <a:p>
            <a:pPr lvl="1"/>
            <a:r>
              <a:rPr lang="en-US" dirty="0"/>
              <a:t>Example Techniques: Writing secure queries, testing for SQL injection vulnerabilities</a:t>
            </a:r>
          </a:p>
        </p:txBody>
      </p:sp>
    </p:spTree>
    <p:extLst>
      <p:ext uri="{BB962C8B-B14F-4D97-AF65-F5344CB8AC3E}">
        <p14:creationId xmlns:p14="http://schemas.microsoft.com/office/powerpoint/2010/main" val="2816383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8369-D8B4-44F0-B906-F2E7792D3852}"/>
              </a:ext>
            </a:extLst>
          </p:cNvPr>
          <p:cNvSpPr>
            <a:spLocks noGrp="1"/>
          </p:cNvSpPr>
          <p:nvPr>
            <p:ph type="title"/>
          </p:nvPr>
        </p:nvSpPr>
        <p:spPr/>
        <p:txBody>
          <a:bodyPr/>
          <a:lstStyle/>
          <a:p>
            <a:r>
              <a:rPr lang="en-US" dirty="0"/>
              <a:t>Programming languages used in cybersecurity</a:t>
            </a:r>
          </a:p>
        </p:txBody>
      </p:sp>
      <p:sp>
        <p:nvSpPr>
          <p:cNvPr id="3" name="Content Placeholder 2">
            <a:extLst>
              <a:ext uri="{FF2B5EF4-FFF2-40B4-BE49-F238E27FC236}">
                <a16:creationId xmlns:a16="http://schemas.microsoft.com/office/drawing/2014/main" id="{C2449988-66E7-44F7-954C-004F9315DC5E}"/>
              </a:ext>
            </a:extLst>
          </p:cNvPr>
          <p:cNvSpPr>
            <a:spLocks noGrp="1"/>
          </p:cNvSpPr>
          <p:nvPr>
            <p:ph idx="1"/>
          </p:nvPr>
        </p:nvSpPr>
        <p:spPr/>
        <p:txBody>
          <a:bodyPr/>
          <a:lstStyle/>
          <a:p>
            <a:pPr marL="457200" indent="-457200">
              <a:buAutoNum type="arabicParenR" startAt="5"/>
            </a:pPr>
            <a:r>
              <a:rPr lang="en-US" dirty="0"/>
              <a:t>Bash/Shell Scripting</a:t>
            </a:r>
          </a:p>
          <a:p>
            <a:pPr lvl="1"/>
            <a:r>
              <a:rPr lang="en-US" dirty="0"/>
              <a:t>Usage : Automating tasks, managing systems, and configuring environments</a:t>
            </a:r>
          </a:p>
          <a:p>
            <a:pPr lvl="1"/>
            <a:r>
              <a:rPr lang="en-US" dirty="0"/>
              <a:t>Why: Powerful for quickly automating repetitive tasks and managing Unix/Linux systems</a:t>
            </a:r>
          </a:p>
          <a:p>
            <a:pPr lvl="1"/>
            <a:r>
              <a:rPr lang="en-US" dirty="0"/>
              <a:t>Example Tasks: Automating network scans, configuring security tools</a:t>
            </a:r>
          </a:p>
        </p:txBody>
      </p:sp>
    </p:spTree>
    <p:extLst>
      <p:ext uri="{BB962C8B-B14F-4D97-AF65-F5344CB8AC3E}">
        <p14:creationId xmlns:p14="http://schemas.microsoft.com/office/powerpoint/2010/main" val="1519123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4</a:t>
            </a:r>
            <a:br>
              <a:rPr lang="en-US" dirty="0"/>
            </a:br>
            <a:r>
              <a:rPr lang="en-US" dirty="0"/>
              <a:t>network Security Basics</a:t>
            </a:r>
            <a:endParaRPr dirty="0"/>
          </a:p>
        </p:txBody>
      </p:sp>
      <p:sp>
        <p:nvSpPr>
          <p:cNvPr id="3" name="Subtitle 2"/>
          <p:cNvSpPr>
            <a:spLocks noGrp="1"/>
          </p:cNvSpPr>
          <p:nvPr>
            <p:ph type="subTitle" idx="1"/>
          </p:nvPr>
        </p:nvSpPr>
        <p:spPr>
          <a:xfrm>
            <a:off x="1876424" y="4185134"/>
            <a:ext cx="8791575" cy="651910"/>
          </a:xfrm>
        </p:spPr>
        <p:txBody>
          <a:bodyPr/>
          <a:lstStyle/>
          <a:p>
            <a:r>
              <a:rPr lang="en-US" dirty="0"/>
              <a:t>Architecture &amp; Operations and Security Hardening Principles</a:t>
            </a:r>
            <a:endParaRPr dirty="0"/>
          </a:p>
        </p:txBody>
      </p:sp>
    </p:spTree>
    <p:extLst>
      <p:ext uri="{BB962C8B-B14F-4D97-AF65-F5344CB8AC3E}">
        <p14:creationId xmlns:p14="http://schemas.microsoft.com/office/powerpoint/2010/main" val="242453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Basics</a:t>
            </a:r>
            <a:endParaRPr dirty="0"/>
          </a:p>
        </p:txBody>
      </p:sp>
      <p:sp>
        <p:nvSpPr>
          <p:cNvPr id="3" name="Text Placeholder 2"/>
          <p:cNvSpPr>
            <a:spLocks noGrp="1"/>
          </p:cNvSpPr>
          <p:nvPr>
            <p:ph type="body" idx="1"/>
          </p:nvPr>
        </p:nvSpPr>
        <p:spPr/>
        <p:txBody>
          <a:bodyPr/>
          <a:lstStyle/>
          <a:p>
            <a:r>
              <a:rPr lang="en-US" dirty="0"/>
              <a:t>Definition &amp; Goals</a:t>
            </a:r>
            <a:endParaRPr dirty="0"/>
          </a:p>
        </p:txBody>
      </p:sp>
    </p:spTree>
    <p:extLst>
      <p:ext uri="{BB962C8B-B14F-4D97-AF65-F5344CB8AC3E}">
        <p14:creationId xmlns:p14="http://schemas.microsoft.com/office/powerpoint/2010/main" val="3444435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262D-C233-4EC7-A7C4-FA74FD7B8219}"/>
              </a:ext>
            </a:extLst>
          </p:cNvPr>
          <p:cNvSpPr>
            <a:spLocks noGrp="1"/>
          </p:cNvSpPr>
          <p:nvPr>
            <p:ph type="title"/>
          </p:nvPr>
        </p:nvSpPr>
        <p:spPr/>
        <p:txBody>
          <a:bodyPr/>
          <a:lstStyle/>
          <a:p>
            <a:r>
              <a:rPr lang="en-US" dirty="0"/>
              <a:t>Network Security Basics</a:t>
            </a:r>
          </a:p>
        </p:txBody>
      </p:sp>
      <p:sp>
        <p:nvSpPr>
          <p:cNvPr id="3" name="Content Placeholder 2">
            <a:extLst>
              <a:ext uri="{FF2B5EF4-FFF2-40B4-BE49-F238E27FC236}">
                <a16:creationId xmlns:a16="http://schemas.microsoft.com/office/drawing/2014/main" id="{DD1512E8-AE25-4F45-9101-66CF51078B37}"/>
              </a:ext>
            </a:extLst>
          </p:cNvPr>
          <p:cNvSpPr>
            <a:spLocks noGrp="1"/>
          </p:cNvSpPr>
          <p:nvPr>
            <p:ph idx="1"/>
          </p:nvPr>
        </p:nvSpPr>
        <p:spPr/>
        <p:txBody>
          <a:bodyPr>
            <a:normAutofit/>
          </a:bodyPr>
          <a:lstStyle/>
          <a:p>
            <a:r>
              <a:rPr lang="en-US" sz="2400" dirty="0"/>
              <a:t>Definition: Measures and protocols implemented to protect the integrity, confidentiality, and availability of network and data</a:t>
            </a:r>
          </a:p>
          <a:p>
            <a:r>
              <a:rPr lang="en-US" sz="2400" dirty="0"/>
              <a:t>Goals:</a:t>
            </a:r>
          </a:p>
          <a:p>
            <a:pPr lvl="1"/>
            <a:r>
              <a:rPr lang="en-US" sz="2400" dirty="0"/>
              <a:t>Prevent unauthorized access: Only authorized users can access network resources.</a:t>
            </a:r>
          </a:p>
          <a:p>
            <a:pPr lvl="1"/>
            <a:r>
              <a:rPr lang="en-US" sz="2400" dirty="0"/>
              <a:t>Protect data integrity: Ensure data is accurate and unaltered.</a:t>
            </a:r>
          </a:p>
          <a:p>
            <a:pPr lvl="1"/>
            <a:r>
              <a:rPr lang="en-US" sz="2400" dirty="0"/>
              <a:t>Ensure availability: Network services are available to users when needed.</a:t>
            </a:r>
          </a:p>
        </p:txBody>
      </p:sp>
    </p:spTree>
    <p:extLst>
      <p:ext uri="{BB962C8B-B14F-4D97-AF65-F5344CB8AC3E}">
        <p14:creationId xmlns:p14="http://schemas.microsoft.com/office/powerpoint/2010/main" val="3807240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Architecture &amp; Operations</a:t>
            </a:r>
            <a:endParaRPr b="1" dirty="0"/>
          </a:p>
        </p:txBody>
      </p:sp>
      <p:sp>
        <p:nvSpPr>
          <p:cNvPr id="3" name="Text Placeholder 2"/>
          <p:cNvSpPr>
            <a:spLocks noGrp="1"/>
          </p:cNvSpPr>
          <p:nvPr>
            <p:ph type="body" idx="1"/>
          </p:nvPr>
        </p:nvSpPr>
        <p:spPr/>
        <p:txBody>
          <a:bodyPr/>
          <a:lstStyle/>
          <a:p>
            <a:r>
              <a:rPr lang="en-US" dirty="0"/>
              <a:t>Types, Functions &amp; Methods</a:t>
            </a:r>
            <a:endParaRPr dirty="0"/>
          </a:p>
        </p:txBody>
      </p:sp>
    </p:spTree>
    <p:extLst>
      <p:ext uri="{BB962C8B-B14F-4D97-AF65-F5344CB8AC3E}">
        <p14:creationId xmlns:p14="http://schemas.microsoft.com/office/powerpoint/2010/main" val="3263180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9BBF-53BA-4012-B8E4-B9624E35A4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7AD1724-07BB-42D1-BEA5-C7CB5E175DC9}"/>
              </a:ext>
            </a:extLst>
          </p:cNvPr>
          <p:cNvSpPr>
            <a:spLocks noGrp="1"/>
          </p:cNvSpPr>
          <p:nvPr>
            <p:ph idx="1"/>
          </p:nvPr>
        </p:nvSpPr>
        <p:spPr/>
        <p:txBody>
          <a:bodyPr>
            <a:normAutofit fontScale="92500"/>
          </a:bodyPr>
          <a:lstStyle/>
          <a:p>
            <a:pPr marL="457200" indent="-457200">
              <a:buAutoNum type="arabicParenR"/>
            </a:pPr>
            <a:r>
              <a:rPr lang="en-US" sz="2400" dirty="0"/>
              <a:t>Network Segmentation</a:t>
            </a:r>
          </a:p>
          <a:p>
            <a:pPr lvl="1"/>
            <a:r>
              <a:rPr lang="en-US" sz="2400" dirty="0"/>
              <a:t>Definition: Dividing a network into smaller segments or subnets</a:t>
            </a:r>
          </a:p>
          <a:p>
            <a:pPr lvl="1"/>
            <a:r>
              <a:rPr lang="en-US" sz="2400" dirty="0"/>
              <a:t>Benefits: Limits the spread of cyberattacks, improves performance and security</a:t>
            </a:r>
          </a:p>
          <a:p>
            <a:pPr marL="457200" indent="-457200">
              <a:buAutoNum type="arabicParenR"/>
            </a:pPr>
            <a:r>
              <a:rPr lang="en-US" sz="2400" dirty="0"/>
              <a:t>Firewalls</a:t>
            </a:r>
          </a:p>
          <a:p>
            <a:pPr lvl="1"/>
            <a:r>
              <a:rPr lang="en-US" sz="2400" dirty="0"/>
              <a:t>Purpose: Monitor and control incoming and outgoing network traffic based on predetermined security rules</a:t>
            </a:r>
          </a:p>
          <a:p>
            <a:pPr lvl="1"/>
            <a:r>
              <a:rPr lang="en-US" sz="2400" dirty="0"/>
              <a:t>Types: Packet-filtering firewalls, stateful inspection firewalls, proxy firewalls</a:t>
            </a:r>
          </a:p>
        </p:txBody>
      </p:sp>
    </p:spTree>
    <p:extLst>
      <p:ext uri="{BB962C8B-B14F-4D97-AF65-F5344CB8AC3E}">
        <p14:creationId xmlns:p14="http://schemas.microsoft.com/office/powerpoint/2010/main" val="3858900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DA-F27A-40DF-86F5-2FFA48EBA7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7E37E-3824-4027-BA0C-1AB6B972D8A7}"/>
              </a:ext>
            </a:extLst>
          </p:cNvPr>
          <p:cNvSpPr>
            <a:spLocks noGrp="1"/>
          </p:cNvSpPr>
          <p:nvPr>
            <p:ph idx="1"/>
          </p:nvPr>
        </p:nvSpPr>
        <p:spPr/>
        <p:txBody>
          <a:bodyPr>
            <a:normAutofit/>
          </a:bodyPr>
          <a:lstStyle/>
          <a:p>
            <a:pPr marL="457200" indent="-457200">
              <a:buAutoNum type="arabicParenR" startAt="3"/>
            </a:pPr>
            <a:r>
              <a:rPr lang="en-US" sz="2400" dirty="0"/>
              <a:t>Intrusion Detection Systems (IDS) &amp; Intrusion Prevention Systems (IPS)</a:t>
            </a:r>
          </a:p>
          <a:p>
            <a:pPr lvl="1"/>
            <a:r>
              <a:rPr lang="en-US" sz="2400" dirty="0"/>
              <a:t>IDS: Monitors network traffic for suspicious activity and issues alerts</a:t>
            </a:r>
          </a:p>
          <a:p>
            <a:pPr lvl="1"/>
            <a:r>
              <a:rPr lang="en-US" sz="2400" dirty="0"/>
              <a:t>IPS: Detects and prevents identified threats in real-time</a:t>
            </a:r>
          </a:p>
          <a:p>
            <a:pPr marL="457200" indent="-457200">
              <a:buAutoNum type="arabicParenR" startAt="3"/>
            </a:pPr>
            <a:r>
              <a:rPr lang="en-US" sz="2400" dirty="0"/>
              <a:t>Virtual Private Networks</a:t>
            </a:r>
          </a:p>
          <a:p>
            <a:pPr lvl="1"/>
            <a:r>
              <a:rPr lang="en-US" sz="2400" dirty="0"/>
              <a:t>Purpose: Provides secure remote access to the network</a:t>
            </a:r>
          </a:p>
          <a:p>
            <a:pPr lvl="1"/>
            <a:r>
              <a:rPr lang="en-US" sz="2400" dirty="0"/>
              <a:t>Function: Encrypts data traffic between the user’s device and the network</a:t>
            </a:r>
          </a:p>
          <a:p>
            <a:pPr marL="365760" lvl="1" indent="0">
              <a:buNone/>
            </a:pPr>
            <a:endParaRPr lang="en-US" sz="2400" dirty="0"/>
          </a:p>
        </p:txBody>
      </p:sp>
    </p:spTree>
    <p:extLst>
      <p:ext uri="{BB962C8B-B14F-4D97-AF65-F5344CB8AC3E}">
        <p14:creationId xmlns:p14="http://schemas.microsoft.com/office/powerpoint/2010/main" val="4047044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ABE89-5574-4685-BDA8-EDA82FAC5D30}"/>
              </a:ext>
            </a:extLst>
          </p:cNvPr>
          <p:cNvSpPr>
            <a:spLocks noGrp="1"/>
          </p:cNvSpPr>
          <p:nvPr>
            <p:ph idx="1"/>
          </p:nvPr>
        </p:nvSpPr>
        <p:spPr>
          <a:xfrm>
            <a:off x="977640" y="1207767"/>
            <a:ext cx="9905999" cy="3541714"/>
          </a:xfrm>
        </p:spPr>
        <p:txBody>
          <a:bodyPr>
            <a:noAutofit/>
          </a:bodyPr>
          <a:lstStyle/>
          <a:p>
            <a:pPr marL="457200" indent="-457200">
              <a:buAutoNum type="arabicParenR" startAt="5"/>
            </a:pPr>
            <a:r>
              <a:rPr lang="en-US" sz="2200" dirty="0"/>
              <a:t>Network Access Control (NAC)</a:t>
            </a:r>
          </a:p>
          <a:p>
            <a:pPr lvl="1"/>
            <a:r>
              <a:rPr lang="en-US" sz="2200" dirty="0"/>
              <a:t>Purpose: Ensures that only compliant and authenticated devices access the network</a:t>
            </a:r>
          </a:p>
          <a:p>
            <a:pPr lvl="1"/>
            <a:r>
              <a:rPr lang="en-US" sz="2200" dirty="0"/>
              <a:t>Methods: Pre-admission (before access) and post-admission (continuous monitoring)</a:t>
            </a:r>
          </a:p>
          <a:p>
            <a:pPr marL="457200" indent="-457200">
              <a:buAutoNum type="arabicParenR" startAt="5"/>
            </a:pPr>
            <a:r>
              <a:rPr lang="en-US" sz="2200" dirty="0"/>
              <a:t>Secure Network Design Principles</a:t>
            </a:r>
          </a:p>
          <a:p>
            <a:pPr lvl="1"/>
            <a:r>
              <a:rPr lang="en-US" sz="2200" dirty="0"/>
              <a:t>Defense in depth: Implementing multiple layers of security controls</a:t>
            </a:r>
          </a:p>
          <a:p>
            <a:pPr lvl="1"/>
            <a:r>
              <a:rPr lang="en-US" sz="2200" dirty="0"/>
              <a:t>Least Privilege: Granting users and systems the minimum level of access necessary</a:t>
            </a:r>
          </a:p>
          <a:p>
            <a:pPr lvl="1"/>
            <a:r>
              <a:rPr lang="en-US" sz="2200" dirty="0"/>
              <a:t>Zero Trust: Assuming that every request, whether inside or outside the network, is untrusted</a:t>
            </a:r>
          </a:p>
        </p:txBody>
      </p:sp>
    </p:spTree>
    <p:extLst>
      <p:ext uri="{BB962C8B-B14F-4D97-AF65-F5344CB8AC3E}">
        <p14:creationId xmlns:p14="http://schemas.microsoft.com/office/powerpoint/2010/main" val="155311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101711" y="1362099"/>
            <a:ext cx="8791575" cy="822278"/>
          </a:xfrm>
        </p:spPr>
        <p:txBody>
          <a:bodyPr/>
          <a:lstStyle/>
          <a:p>
            <a:r>
              <a:rPr lang="en-US" dirty="0"/>
              <a:t>Definition of Cybersecurity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101711" y="2676939"/>
            <a:ext cx="8791575" cy="2305878"/>
          </a:xfrm>
        </p:spPr>
        <p:txBody>
          <a:bodyPr>
            <a:noAutofit/>
          </a:bodyPr>
          <a:lstStyle/>
          <a:p>
            <a:r>
              <a:rPr lang="en-US" dirty="0"/>
              <a:t>Cybersecurity refers to the practice of protecting systems, networks, and programs from digital attacks.</a:t>
            </a:r>
          </a:p>
          <a:p>
            <a:r>
              <a:rPr lang="en-US" dirty="0"/>
              <a:t>Safeguarding data, ensuring privacy, and maintaining trust in digital systems are crucial in today’s interconnected world.</a:t>
            </a:r>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Hardening Principles</a:t>
            </a:r>
            <a:endParaRPr dirty="0"/>
          </a:p>
        </p:txBody>
      </p:sp>
      <p:sp>
        <p:nvSpPr>
          <p:cNvPr id="3" name="Text Placeholder 2"/>
          <p:cNvSpPr>
            <a:spLocks noGrp="1"/>
          </p:cNvSpPr>
          <p:nvPr>
            <p:ph type="body" idx="1"/>
          </p:nvPr>
        </p:nvSpPr>
        <p:spPr/>
        <p:txBody>
          <a:bodyPr/>
          <a:lstStyle/>
          <a:p>
            <a:r>
              <a:rPr lang="en-US" dirty="0"/>
              <a:t>Definition &amp; Practices</a:t>
            </a:r>
            <a:endParaRPr dirty="0"/>
          </a:p>
        </p:txBody>
      </p:sp>
    </p:spTree>
    <p:extLst>
      <p:ext uri="{BB962C8B-B14F-4D97-AF65-F5344CB8AC3E}">
        <p14:creationId xmlns:p14="http://schemas.microsoft.com/office/powerpoint/2010/main" val="4048000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ECF0E-8466-495F-BF7F-1B9A1884C867}"/>
              </a:ext>
            </a:extLst>
          </p:cNvPr>
          <p:cNvSpPr>
            <a:spLocks noGrp="1"/>
          </p:cNvSpPr>
          <p:nvPr>
            <p:ph idx="1"/>
          </p:nvPr>
        </p:nvSpPr>
        <p:spPr>
          <a:xfrm>
            <a:off x="1143000" y="1273177"/>
            <a:ext cx="9905999" cy="3541714"/>
          </a:xfrm>
        </p:spPr>
        <p:txBody>
          <a:bodyPr>
            <a:noAutofit/>
          </a:bodyPr>
          <a:lstStyle/>
          <a:p>
            <a:pPr marL="457200" indent="-457200">
              <a:buAutoNum type="arabicParenR"/>
            </a:pPr>
            <a:r>
              <a:rPr lang="en-US" dirty="0"/>
              <a:t>Patch Management</a:t>
            </a:r>
          </a:p>
          <a:p>
            <a:pPr lvl="1"/>
            <a:r>
              <a:rPr lang="en-US" sz="2000" dirty="0"/>
              <a:t>Definition:  Regularly updating software and systems to fix vulnerabilities</a:t>
            </a:r>
          </a:p>
          <a:p>
            <a:pPr lvl="1"/>
            <a:r>
              <a:rPr lang="en-US" sz="2000" dirty="0"/>
              <a:t>Practice: Applying patches and updates as soon as they are released</a:t>
            </a:r>
          </a:p>
          <a:p>
            <a:pPr marL="457200" indent="-457200">
              <a:buAutoNum type="arabicParenR"/>
            </a:pPr>
            <a:r>
              <a:rPr lang="en-US" dirty="0"/>
              <a:t>Configuration Management</a:t>
            </a:r>
          </a:p>
          <a:p>
            <a:pPr lvl="1"/>
            <a:r>
              <a:rPr lang="en-US" sz="2000" dirty="0"/>
              <a:t>Definition: Ensuring systems are configured securely and consistently</a:t>
            </a:r>
          </a:p>
          <a:p>
            <a:pPr lvl="1"/>
            <a:r>
              <a:rPr lang="en-US" sz="2000" dirty="0"/>
              <a:t>Practice: Using standardized configuration baselines and hardening guides</a:t>
            </a:r>
          </a:p>
          <a:p>
            <a:pPr marL="457200" indent="-457200">
              <a:buAutoNum type="arabicParenR"/>
            </a:pPr>
            <a:r>
              <a:rPr lang="en-US" dirty="0"/>
              <a:t>Access Controls</a:t>
            </a:r>
          </a:p>
          <a:p>
            <a:pPr lvl="1"/>
            <a:r>
              <a:rPr lang="en-US" sz="2000" dirty="0"/>
              <a:t>Definition: Managing who can access network resources and what actions they can perform</a:t>
            </a:r>
          </a:p>
          <a:p>
            <a:pPr lvl="1"/>
            <a:r>
              <a:rPr lang="en-US" sz="2000" dirty="0"/>
              <a:t>Practice: Implementing role-based access control (RBAC), attribute-based access control (ABAC)</a:t>
            </a:r>
          </a:p>
        </p:txBody>
      </p:sp>
    </p:spTree>
    <p:extLst>
      <p:ext uri="{BB962C8B-B14F-4D97-AF65-F5344CB8AC3E}">
        <p14:creationId xmlns:p14="http://schemas.microsoft.com/office/powerpoint/2010/main" val="1822064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DB04D-5664-4E65-B507-356560EE99AF}"/>
              </a:ext>
            </a:extLst>
          </p:cNvPr>
          <p:cNvSpPr>
            <a:spLocks noGrp="1"/>
          </p:cNvSpPr>
          <p:nvPr>
            <p:ph idx="1"/>
          </p:nvPr>
        </p:nvSpPr>
        <p:spPr>
          <a:xfrm>
            <a:off x="1428466" y="990600"/>
            <a:ext cx="9144000" cy="4876800"/>
          </a:xfrm>
        </p:spPr>
        <p:txBody>
          <a:bodyPr>
            <a:noAutofit/>
          </a:bodyPr>
          <a:lstStyle/>
          <a:p>
            <a:pPr marL="457200" indent="-457200">
              <a:buAutoNum type="arabicParenR" startAt="4"/>
            </a:pPr>
            <a:r>
              <a:rPr lang="en-US" dirty="0"/>
              <a:t>Logging and Monitoring</a:t>
            </a:r>
          </a:p>
          <a:p>
            <a:pPr lvl="1"/>
            <a:r>
              <a:rPr lang="en-US" sz="2000" dirty="0"/>
              <a:t>Definition: Continuously monitoring network activity and maintaining logs for analysis</a:t>
            </a:r>
          </a:p>
          <a:p>
            <a:pPr lvl="1"/>
            <a:r>
              <a:rPr lang="en-US" sz="2000" dirty="0"/>
              <a:t>Practice: Using centralized logging systems, setting up alerts for suspicious activity </a:t>
            </a:r>
          </a:p>
          <a:p>
            <a:pPr marL="457200" indent="-457200">
              <a:buAutoNum type="arabicParenR" startAt="4"/>
            </a:pPr>
            <a:r>
              <a:rPr lang="en-US" dirty="0"/>
              <a:t>Backup and Recovery</a:t>
            </a:r>
          </a:p>
          <a:p>
            <a:pPr lvl="1"/>
            <a:r>
              <a:rPr lang="en-US" sz="2000" dirty="0"/>
              <a:t>Definition: Creating and maintaining backups to recover data in case of a breach or failure</a:t>
            </a:r>
          </a:p>
          <a:p>
            <a:pPr lvl="1"/>
            <a:r>
              <a:rPr lang="en-US" sz="2000" dirty="0"/>
              <a:t>Practice: Regularly testing backups and having a disaster recovery plan</a:t>
            </a:r>
          </a:p>
          <a:p>
            <a:pPr marL="457200" indent="-457200">
              <a:buAutoNum type="arabicParenR" startAt="4"/>
            </a:pPr>
            <a:r>
              <a:rPr lang="en-US" dirty="0"/>
              <a:t>Secure Network Protocols</a:t>
            </a:r>
          </a:p>
          <a:p>
            <a:pPr lvl="1"/>
            <a:r>
              <a:rPr lang="en-US" sz="2000" dirty="0"/>
              <a:t>Definition: Using protocols that provide security features like encryption and authentication</a:t>
            </a:r>
          </a:p>
          <a:p>
            <a:pPr lvl="1"/>
            <a:r>
              <a:rPr lang="en-US" sz="2000" dirty="0"/>
              <a:t>Examples: HTTPS, SSH, TLS</a:t>
            </a:r>
          </a:p>
        </p:txBody>
      </p:sp>
    </p:spTree>
    <p:extLst>
      <p:ext uri="{BB962C8B-B14F-4D97-AF65-F5344CB8AC3E}">
        <p14:creationId xmlns:p14="http://schemas.microsoft.com/office/powerpoint/2010/main" val="1393845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86B5-E077-416F-BFD9-C4B4684296C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C7B6002-7B71-4EBD-9F3B-DEBF2AE163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400590" y="3325150"/>
            <a:ext cx="10993549" cy="895244"/>
          </a:xfrm>
        </p:spPr>
        <p:txBody>
          <a:bodyPr>
            <a:noAutofit/>
          </a:bodyPr>
          <a:lstStyle/>
          <a:p>
            <a:r>
              <a:rPr lang="en-US" sz="6000" dirty="0"/>
              <a:t>Chapter 5</a:t>
            </a:r>
            <a:br>
              <a:rPr lang="en-US" sz="6000" dirty="0"/>
            </a:br>
            <a:r>
              <a:rPr lang="en-US" sz="6000" dirty="0"/>
              <a:t>Strategies to secure against network intrusions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1536538" y="4220394"/>
            <a:ext cx="10993546" cy="484822"/>
          </a:xfrm>
        </p:spPr>
        <p:txBody>
          <a:bodyPr>
            <a:normAutofit/>
          </a:bodyPr>
          <a:lstStyle/>
          <a:p>
            <a:r>
              <a:rPr lang="en-US" dirty="0">
                <a:solidFill>
                  <a:srgbClr val="7CEBFF"/>
                </a:solidFill>
              </a:rPr>
              <a:t>Implementation of security controls</a:t>
            </a:r>
          </a:p>
        </p:txBody>
      </p:sp>
    </p:spTree>
    <p:extLst>
      <p:ext uri="{BB962C8B-B14F-4D97-AF65-F5344CB8AC3E}">
        <p14:creationId xmlns:p14="http://schemas.microsoft.com/office/powerpoint/2010/main" val="1487700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4A4E-BB35-4BC0-B951-86358D05F751}"/>
              </a:ext>
            </a:extLst>
          </p:cNvPr>
          <p:cNvSpPr>
            <a:spLocks noGrp="1"/>
          </p:cNvSpPr>
          <p:nvPr>
            <p:ph type="title"/>
          </p:nvPr>
        </p:nvSpPr>
        <p:spPr/>
        <p:txBody>
          <a:bodyPr/>
          <a:lstStyle/>
          <a:p>
            <a:r>
              <a:rPr lang="en-US" dirty="0"/>
              <a:t>Strategies to secure against network intrusions</a:t>
            </a:r>
          </a:p>
        </p:txBody>
      </p:sp>
      <p:sp>
        <p:nvSpPr>
          <p:cNvPr id="3" name="Content Placeholder 2">
            <a:extLst>
              <a:ext uri="{FF2B5EF4-FFF2-40B4-BE49-F238E27FC236}">
                <a16:creationId xmlns:a16="http://schemas.microsoft.com/office/drawing/2014/main" id="{D98C7FCA-4FAC-4F8E-9D8D-F8CACDC0B620}"/>
              </a:ext>
            </a:extLst>
          </p:cNvPr>
          <p:cNvSpPr>
            <a:spLocks noGrp="1"/>
          </p:cNvSpPr>
          <p:nvPr>
            <p:ph idx="1"/>
          </p:nvPr>
        </p:nvSpPr>
        <p:spPr/>
        <p:txBody>
          <a:bodyPr/>
          <a:lstStyle/>
          <a:p>
            <a:pPr marL="342900" indent="-342900">
              <a:buAutoNum type="arabicParenR"/>
            </a:pPr>
            <a:r>
              <a:rPr lang="en-US" sz="2400" dirty="0"/>
              <a:t>Implement Firewalls</a:t>
            </a:r>
          </a:p>
          <a:p>
            <a:pPr lvl="1"/>
            <a:r>
              <a:rPr lang="en-US" sz="2000" dirty="0"/>
              <a:t>Purpose: Acts as a barrier between a trusted internal network and untrusted external networks (</a:t>
            </a:r>
            <a:r>
              <a:rPr lang="en-US" sz="2000" dirty="0" err="1"/>
              <a:t>e.g</a:t>
            </a:r>
            <a:r>
              <a:rPr lang="en-US" sz="2000" dirty="0"/>
              <a:t>; the internet)</a:t>
            </a:r>
          </a:p>
          <a:p>
            <a:pPr lvl="1"/>
            <a:r>
              <a:rPr lang="en-US" sz="2000" dirty="0"/>
              <a:t>Types: Network firewalls, application-layer firewalls, next-generation firewalls (NGFW)</a:t>
            </a:r>
          </a:p>
          <a:p>
            <a:pPr lvl="1"/>
            <a:r>
              <a:rPr lang="en-US" sz="2000" dirty="0"/>
              <a:t>Best Practices: Define and enforce strict access control policies, regularly update firewall rules</a:t>
            </a:r>
            <a:r>
              <a:rPr lang="en-US" dirty="0"/>
              <a:t>.</a:t>
            </a:r>
          </a:p>
        </p:txBody>
      </p:sp>
    </p:spTree>
    <p:extLst>
      <p:ext uri="{BB962C8B-B14F-4D97-AF65-F5344CB8AC3E}">
        <p14:creationId xmlns:p14="http://schemas.microsoft.com/office/powerpoint/2010/main" val="1641542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FF90-3729-4559-BC7D-8B0CBCBC03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04EDD6-2C82-4475-8F86-07C04A00B578}"/>
              </a:ext>
            </a:extLst>
          </p:cNvPr>
          <p:cNvSpPr>
            <a:spLocks noGrp="1"/>
          </p:cNvSpPr>
          <p:nvPr>
            <p:ph idx="1"/>
          </p:nvPr>
        </p:nvSpPr>
        <p:spPr/>
        <p:txBody>
          <a:bodyPr/>
          <a:lstStyle/>
          <a:p>
            <a:pPr marL="342900" indent="-342900">
              <a:buAutoNum type="arabicParenR" startAt="2"/>
            </a:pPr>
            <a:r>
              <a:rPr lang="en-US" sz="2400" dirty="0"/>
              <a:t>Use of Intrusion Detection and Prevention Systems (IDS/IPS</a:t>
            </a:r>
            <a:r>
              <a:rPr lang="en-US" dirty="0"/>
              <a:t>)</a:t>
            </a:r>
          </a:p>
          <a:p>
            <a:pPr lvl="1"/>
            <a:r>
              <a:rPr lang="en-US" sz="2000" dirty="0"/>
              <a:t>IDS: Monitors network traffic for suspicious activity and alerts administrators</a:t>
            </a:r>
          </a:p>
          <a:p>
            <a:pPr lvl="1"/>
            <a:r>
              <a:rPr lang="en-US" sz="2000" dirty="0"/>
              <a:t>IPS: Actively blocks detected threats in real time, preventing malicious activity</a:t>
            </a:r>
          </a:p>
          <a:p>
            <a:pPr lvl="1"/>
            <a:r>
              <a:rPr lang="en-US" sz="2000" dirty="0"/>
              <a:t>Best Practices: Regularly update IDS/IPS signatures, fine-tune detection rules to minimize false positives</a:t>
            </a:r>
          </a:p>
        </p:txBody>
      </p:sp>
    </p:spTree>
    <p:extLst>
      <p:ext uri="{BB962C8B-B14F-4D97-AF65-F5344CB8AC3E}">
        <p14:creationId xmlns:p14="http://schemas.microsoft.com/office/powerpoint/2010/main" val="3687237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2983-E513-4C66-9C5E-EDD0BCE113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AE65B7-A6DA-4846-941A-2AB8EEB962D0}"/>
              </a:ext>
            </a:extLst>
          </p:cNvPr>
          <p:cNvSpPr>
            <a:spLocks noGrp="1"/>
          </p:cNvSpPr>
          <p:nvPr>
            <p:ph idx="1"/>
          </p:nvPr>
        </p:nvSpPr>
        <p:spPr/>
        <p:txBody>
          <a:bodyPr/>
          <a:lstStyle/>
          <a:p>
            <a:pPr marL="342900" indent="-342900">
              <a:buAutoNum type="arabicParenR" startAt="3"/>
            </a:pPr>
            <a:r>
              <a:rPr lang="en-US" sz="2400" dirty="0"/>
              <a:t>Secure Remote Access with VPNs</a:t>
            </a:r>
          </a:p>
          <a:p>
            <a:pPr lvl="1"/>
            <a:r>
              <a:rPr lang="en-US" sz="2000" dirty="0"/>
              <a:t>Purpose: Ensures secure access to the network for remote users</a:t>
            </a:r>
          </a:p>
          <a:p>
            <a:pPr lvl="1"/>
            <a:r>
              <a:rPr lang="en-US" sz="2000" dirty="0"/>
              <a:t>Benefits: Encrypts data in transit, preventing eavesdropping and man-in-the-middle attacks</a:t>
            </a:r>
          </a:p>
          <a:p>
            <a:pPr lvl="1"/>
            <a:r>
              <a:rPr lang="en-US" sz="2000" dirty="0"/>
              <a:t>Best Practices: Use strong encryption protocols, enforce multi-factor authentication (MFA)</a:t>
            </a:r>
          </a:p>
          <a:p>
            <a:pPr lvl="1"/>
            <a:endParaRPr lang="en-US" dirty="0"/>
          </a:p>
        </p:txBody>
      </p:sp>
    </p:spTree>
    <p:extLst>
      <p:ext uri="{BB962C8B-B14F-4D97-AF65-F5344CB8AC3E}">
        <p14:creationId xmlns:p14="http://schemas.microsoft.com/office/powerpoint/2010/main" val="253673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073D-A0B6-4A98-9810-0D56817F12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8C457-32A6-47C0-A946-4EC7C1934DD3}"/>
              </a:ext>
            </a:extLst>
          </p:cNvPr>
          <p:cNvSpPr>
            <a:spLocks noGrp="1"/>
          </p:cNvSpPr>
          <p:nvPr>
            <p:ph idx="1"/>
          </p:nvPr>
        </p:nvSpPr>
        <p:spPr/>
        <p:txBody>
          <a:bodyPr/>
          <a:lstStyle/>
          <a:p>
            <a:pPr marL="342900" indent="-342900">
              <a:buAutoNum type="arabicParenR" startAt="4"/>
            </a:pPr>
            <a:r>
              <a:rPr lang="en-US" sz="2400" dirty="0"/>
              <a:t>Implement Network Segmentation</a:t>
            </a:r>
          </a:p>
          <a:p>
            <a:pPr lvl="1"/>
            <a:r>
              <a:rPr lang="en-US" sz="2000" dirty="0"/>
              <a:t>Purpose: Divides the network into isolated segments to limit lateral movement of attackers</a:t>
            </a:r>
          </a:p>
          <a:p>
            <a:pPr lvl="1"/>
            <a:r>
              <a:rPr lang="en-US" sz="2000" dirty="0"/>
              <a:t>Techniques: Use VLANs, subnetting, and separate critical systems from general user access</a:t>
            </a:r>
          </a:p>
          <a:p>
            <a:pPr lvl="1"/>
            <a:r>
              <a:rPr lang="en-US" sz="2000" dirty="0"/>
              <a:t>Best Practices: Apply access controls to segments, monitor inter-segment traffic for anomalies</a:t>
            </a:r>
          </a:p>
        </p:txBody>
      </p:sp>
    </p:spTree>
    <p:extLst>
      <p:ext uri="{BB962C8B-B14F-4D97-AF65-F5344CB8AC3E}">
        <p14:creationId xmlns:p14="http://schemas.microsoft.com/office/powerpoint/2010/main" val="939194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DA11-B87C-4A14-A838-5DC61B75BA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8486EB-CFCB-46C0-8473-891A643BCF79}"/>
              </a:ext>
            </a:extLst>
          </p:cNvPr>
          <p:cNvSpPr>
            <a:spLocks noGrp="1"/>
          </p:cNvSpPr>
          <p:nvPr>
            <p:ph idx="1"/>
          </p:nvPr>
        </p:nvSpPr>
        <p:spPr/>
        <p:txBody>
          <a:bodyPr/>
          <a:lstStyle/>
          <a:p>
            <a:pPr marL="342900" indent="-342900">
              <a:buAutoNum type="arabicParenR" startAt="5"/>
            </a:pPr>
            <a:r>
              <a:rPr lang="en-US" sz="2400" dirty="0"/>
              <a:t>Apply the Principle of Least Privilege</a:t>
            </a:r>
          </a:p>
          <a:p>
            <a:pPr lvl="1"/>
            <a:r>
              <a:rPr lang="en-US" sz="2000" dirty="0"/>
              <a:t>Purpose: Restrict user and system access to the minimum necessary  to perform their roles</a:t>
            </a:r>
          </a:p>
          <a:p>
            <a:pPr lvl="1"/>
            <a:r>
              <a:rPr lang="en-US" sz="2000" dirty="0"/>
              <a:t>Implementation: Use role based access control (RBAC), limit admin privileges</a:t>
            </a:r>
          </a:p>
          <a:p>
            <a:pPr lvl="1"/>
            <a:r>
              <a:rPr lang="en-US" sz="2000" dirty="0"/>
              <a:t>Best Practices: Regularly review and update access rights, revoke unnecessary permissions</a:t>
            </a:r>
          </a:p>
        </p:txBody>
      </p:sp>
    </p:spTree>
    <p:extLst>
      <p:ext uri="{BB962C8B-B14F-4D97-AF65-F5344CB8AC3E}">
        <p14:creationId xmlns:p14="http://schemas.microsoft.com/office/powerpoint/2010/main" val="304035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141411" y="1320455"/>
            <a:ext cx="7114693" cy="884168"/>
          </a:xfrm>
        </p:spPr>
        <p:txBody>
          <a:bodyPr>
            <a:normAutofit/>
          </a:bodyPr>
          <a:lstStyle/>
          <a:p>
            <a:r>
              <a:rPr lang="en-US" dirty="0"/>
              <a:t>What are cyber threats?</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207671" y="2966623"/>
            <a:ext cx="9906000" cy="1374776"/>
          </a:xfrm>
        </p:spPr>
        <p:txBody>
          <a:bodyPr>
            <a:normAutofit fontScale="25000" lnSpcReduction="20000"/>
          </a:bodyPr>
          <a:lstStyle/>
          <a:p>
            <a:pPr marL="857250" indent="-857250">
              <a:buFont typeface="Wingdings" panose="05000000000000000000" pitchFamily="2" charset="2"/>
              <a:buChar char="Ø"/>
            </a:pPr>
            <a:r>
              <a:rPr lang="en-US" sz="6200" dirty="0"/>
              <a:t>Cyber threats are malicious activities aimed at disrupting, damaging, or gaining unauthorized access to computers, networks, and data.</a:t>
            </a:r>
          </a:p>
          <a:p>
            <a:pPr marL="857250" indent="-857250">
              <a:buFont typeface="Wingdings" panose="05000000000000000000" pitchFamily="2" charset="2"/>
              <a:buChar char="Ø"/>
            </a:pPr>
            <a:r>
              <a:rPr lang="en-US" sz="6200" dirty="0"/>
              <a:t>These threats come in various forms and can target individuals, organizations, and even nation-states</a:t>
            </a:r>
          </a:p>
          <a:p>
            <a:pPr marL="857250" indent="-857250">
              <a:buFont typeface="Wingdings" panose="05000000000000000000" pitchFamily="2" charset="2"/>
              <a:buChar char="Ø"/>
            </a:pPr>
            <a:r>
              <a:rPr lang="en-US" sz="6200" dirty="0"/>
              <a:t>Understanding different types of cyber threats is crucial for developing effective cybersecurity strategies.</a:t>
            </a:r>
          </a:p>
          <a:p>
            <a:endParaRPr lang="en-US"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Tree>
    <p:extLst>
      <p:ext uri="{BB962C8B-B14F-4D97-AF65-F5344CB8AC3E}">
        <p14:creationId xmlns:p14="http://schemas.microsoft.com/office/powerpoint/2010/main" val="25665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41AE-DFAD-41F0-808D-B7FEB4EE12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1B099B-5622-4860-BD89-70CD008B39CB}"/>
              </a:ext>
            </a:extLst>
          </p:cNvPr>
          <p:cNvSpPr>
            <a:spLocks noGrp="1"/>
          </p:cNvSpPr>
          <p:nvPr>
            <p:ph idx="1"/>
          </p:nvPr>
        </p:nvSpPr>
        <p:spPr/>
        <p:txBody>
          <a:bodyPr/>
          <a:lstStyle/>
          <a:p>
            <a:pPr marL="342900" indent="-342900">
              <a:buAutoNum type="arabicParenR" startAt="6"/>
            </a:pPr>
            <a:r>
              <a:rPr lang="en-US" sz="2400" dirty="0"/>
              <a:t>Regular Patching and Vulnerability Management</a:t>
            </a:r>
          </a:p>
          <a:p>
            <a:pPr lvl="1"/>
            <a:r>
              <a:rPr lang="en-US" sz="2000" dirty="0"/>
              <a:t>Purpose: Prevent attackers from exploiting known vulnerabilities</a:t>
            </a:r>
          </a:p>
          <a:p>
            <a:pPr lvl="1"/>
            <a:r>
              <a:rPr lang="en-US" sz="2000" dirty="0"/>
              <a:t>Implementation: Automate patch management processes, conduct regular vulnerability assessments.</a:t>
            </a:r>
          </a:p>
          <a:p>
            <a:pPr lvl="1"/>
            <a:r>
              <a:rPr lang="en-US" sz="2000" dirty="0"/>
              <a:t>Best Practices: Prioritize critical patches, test patches before deployment, perform continuous vulnerability scanning</a:t>
            </a:r>
          </a:p>
        </p:txBody>
      </p:sp>
    </p:spTree>
    <p:extLst>
      <p:ext uri="{BB962C8B-B14F-4D97-AF65-F5344CB8AC3E}">
        <p14:creationId xmlns:p14="http://schemas.microsoft.com/office/powerpoint/2010/main" val="605721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3455-E2BB-4389-9617-C0EDF8FB17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105E87-101D-4F51-A8DA-73E4A07B695E}"/>
              </a:ext>
            </a:extLst>
          </p:cNvPr>
          <p:cNvSpPr>
            <a:spLocks noGrp="1"/>
          </p:cNvSpPr>
          <p:nvPr>
            <p:ph idx="1"/>
          </p:nvPr>
        </p:nvSpPr>
        <p:spPr/>
        <p:txBody>
          <a:bodyPr/>
          <a:lstStyle/>
          <a:p>
            <a:pPr marL="342900" indent="-342900">
              <a:buAutoNum type="arabicParenR" startAt="7"/>
            </a:pPr>
            <a:r>
              <a:rPr lang="en-US" sz="2400" dirty="0"/>
              <a:t>Conduct Security Awareness Training</a:t>
            </a:r>
          </a:p>
          <a:p>
            <a:pPr lvl="1"/>
            <a:r>
              <a:rPr lang="en-US" sz="2000" dirty="0"/>
              <a:t>Purpose: Educate employees on recognizing and avoiding common cyber threats</a:t>
            </a:r>
          </a:p>
          <a:p>
            <a:pPr lvl="1"/>
            <a:r>
              <a:rPr lang="en-US" sz="2000" dirty="0"/>
              <a:t>Implementation: Educate employees on topics like phishing, social engineering, password security, safe internet usage</a:t>
            </a:r>
          </a:p>
          <a:p>
            <a:pPr lvl="1"/>
            <a:r>
              <a:rPr lang="en-US" sz="2000" dirty="0"/>
              <a:t>Best Practices: Regularly update training content, simulate phishing attacks to reinforce learning  </a:t>
            </a:r>
          </a:p>
        </p:txBody>
      </p:sp>
    </p:spTree>
    <p:extLst>
      <p:ext uri="{BB962C8B-B14F-4D97-AF65-F5344CB8AC3E}">
        <p14:creationId xmlns:p14="http://schemas.microsoft.com/office/powerpoint/2010/main" val="792056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E57C-C817-44F0-9C6C-C19E46EB4C39}"/>
              </a:ext>
            </a:extLst>
          </p:cNvPr>
          <p:cNvSpPr>
            <a:spLocks noGrp="1"/>
          </p:cNvSpPr>
          <p:nvPr>
            <p:ph type="title"/>
          </p:nvPr>
        </p:nvSpPr>
        <p:spPr>
          <a:xfrm>
            <a:off x="1141411" y="682247"/>
            <a:ext cx="9906000" cy="2852737"/>
          </a:xfrm>
        </p:spPr>
        <p:txBody>
          <a:bodyPr/>
          <a:lstStyle/>
          <a:p>
            <a:r>
              <a:rPr lang="en-US" dirty="0"/>
              <a:t>Implementation of security controls</a:t>
            </a:r>
          </a:p>
        </p:txBody>
      </p:sp>
      <p:sp>
        <p:nvSpPr>
          <p:cNvPr id="3" name="Text Placeholder 2">
            <a:extLst>
              <a:ext uri="{FF2B5EF4-FFF2-40B4-BE49-F238E27FC236}">
                <a16:creationId xmlns:a16="http://schemas.microsoft.com/office/drawing/2014/main" id="{BE9B1838-A1F8-4D82-9A55-BC45AE4D5690}"/>
              </a:ext>
            </a:extLst>
          </p:cNvPr>
          <p:cNvSpPr>
            <a:spLocks noGrp="1"/>
          </p:cNvSpPr>
          <p:nvPr>
            <p:ph type="body" idx="1"/>
          </p:nvPr>
        </p:nvSpPr>
        <p:spPr>
          <a:xfrm>
            <a:off x="1141411" y="3534984"/>
            <a:ext cx="9906000" cy="1374776"/>
          </a:xfrm>
        </p:spPr>
        <p:txBody>
          <a:bodyPr/>
          <a:lstStyle/>
          <a:p>
            <a:r>
              <a:rPr lang="en-US" dirty="0"/>
              <a:t>How are security controls implemented?</a:t>
            </a:r>
          </a:p>
        </p:txBody>
      </p:sp>
    </p:spTree>
    <p:extLst>
      <p:ext uri="{BB962C8B-B14F-4D97-AF65-F5344CB8AC3E}">
        <p14:creationId xmlns:p14="http://schemas.microsoft.com/office/powerpoint/2010/main" val="3185078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B3A85-B618-44B4-8889-3249BF42FFBB}"/>
              </a:ext>
            </a:extLst>
          </p:cNvPr>
          <p:cNvSpPr>
            <a:spLocks noGrp="1"/>
          </p:cNvSpPr>
          <p:nvPr>
            <p:ph idx="1"/>
          </p:nvPr>
        </p:nvSpPr>
        <p:spPr/>
        <p:txBody>
          <a:bodyPr/>
          <a:lstStyle/>
          <a:p>
            <a:pPr marL="342900" indent="-342900">
              <a:buAutoNum type="arabicParenR"/>
            </a:pPr>
            <a:r>
              <a:rPr lang="en-US" sz="2400" dirty="0"/>
              <a:t>Administrative Controls</a:t>
            </a:r>
          </a:p>
          <a:p>
            <a:pPr lvl="1"/>
            <a:r>
              <a:rPr lang="en-US" sz="2000" dirty="0"/>
              <a:t>Policies and Procedures: Define security policies, incident response plans, and data protection guidelines</a:t>
            </a:r>
          </a:p>
          <a:p>
            <a:pPr lvl="1"/>
            <a:r>
              <a:rPr lang="en-US" sz="2000" dirty="0"/>
              <a:t>Access Control Policies: Implement user authentication, authorization, and accountability measures</a:t>
            </a:r>
          </a:p>
          <a:p>
            <a:pPr lvl="1"/>
            <a:r>
              <a:rPr lang="en-US" sz="2000" dirty="0"/>
              <a:t>Best Practices: Regularly review and update policies, enforce security awareness training</a:t>
            </a:r>
          </a:p>
          <a:p>
            <a:endParaRPr lang="en-US" dirty="0"/>
          </a:p>
        </p:txBody>
      </p:sp>
    </p:spTree>
    <p:extLst>
      <p:ext uri="{BB962C8B-B14F-4D97-AF65-F5344CB8AC3E}">
        <p14:creationId xmlns:p14="http://schemas.microsoft.com/office/powerpoint/2010/main" val="545039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8A68A-2235-4150-8C9C-37A5B152FB00}"/>
              </a:ext>
            </a:extLst>
          </p:cNvPr>
          <p:cNvSpPr>
            <a:spLocks noGrp="1"/>
          </p:cNvSpPr>
          <p:nvPr>
            <p:ph idx="1"/>
          </p:nvPr>
        </p:nvSpPr>
        <p:spPr>
          <a:xfrm>
            <a:off x="1143000" y="1512507"/>
            <a:ext cx="9905999" cy="3541714"/>
          </a:xfrm>
        </p:spPr>
        <p:txBody>
          <a:bodyPr/>
          <a:lstStyle/>
          <a:p>
            <a:pPr marL="342900" indent="-342900">
              <a:buAutoNum type="arabicParenR" startAt="2"/>
            </a:pPr>
            <a:r>
              <a:rPr lang="en-US" sz="2400" dirty="0"/>
              <a:t>Technical Control</a:t>
            </a:r>
            <a:r>
              <a:rPr lang="en-US" dirty="0"/>
              <a:t>s</a:t>
            </a:r>
          </a:p>
          <a:p>
            <a:pPr lvl="1"/>
            <a:r>
              <a:rPr lang="en-US" sz="2000" dirty="0"/>
              <a:t>Encryption: Protect data at rest and in transit using strong encryption algorithms (</a:t>
            </a:r>
            <a:r>
              <a:rPr lang="en-US" sz="2000" dirty="0" err="1"/>
              <a:t>e.g</a:t>
            </a:r>
            <a:r>
              <a:rPr lang="en-US" sz="2000" dirty="0"/>
              <a:t>; AES, RSA)  </a:t>
            </a:r>
          </a:p>
          <a:p>
            <a:pPr lvl="1"/>
            <a:r>
              <a:rPr lang="en-US" sz="2000" dirty="0"/>
              <a:t>Access Control Systems: Implement MFA, RBAC, and network access control mechanisms</a:t>
            </a:r>
          </a:p>
          <a:p>
            <a:pPr lvl="1"/>
            <a:r>
              <a:rPr lang="en-US" sz="2000" dirty="0"/>
              <a:t>Monitoring and Logging: Use SIEM tools to collect, analyze, and correlate security logs and events</a:t>
            </a:r>
          </a:p>
          <a:p>
            <a:pPr lvl="1"/>
            <a:r>
              <a:rPr lang="en-US" sz="2000" dirty="0"/>
              <a:t>Best Practices: Regularly update encryption keys, enforce strong password policies, monitor for abnormal behavior</a:t>
            </a:r>
          </a:p>
        </p:txBody>
      </p:sp>
    </p:spTree>
    <p:extLst>
      <p:ext uri="{BB962C8B-B14F-4D97-AF65-F5344CB8AC3E}">
        <p14:creationId xmlns:p14="http://schemas.microsoft.com/office/powerpoint/2010/main" val="917768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FBE36-A8AD-4217-B499-14284A577E4A}"/>
              </a:ext>
            </a:extLst>
          </p:cNvPr>
          <p:cNvSpPr>
            <a:spLocks noGrp="1"/>
          </p:cNvSpPr>
          <p:nvPr>
            <p:ph idx="1"/>
          </p:nvPr>
        </p:nvSpPr>
        <p:spPr>
          <a:xfrm>
            <a:off x="676726" y="1343900"/>
            <a:ext cx="11029615" cy="4170200"/>
          </a:xfrm>
        </p:spPr>
        <p:txBody>
          <a:bodyPr/>
          <a:lstStyle/>
          <a:p>
            <a:pPr marL="342900" indent="-342900">
              <a:buAutoNum type="arabicParenR" startAt="3"/>
            </a:pPr>
            <a:r>
              <a:rPr lang="en-US" sz="2400" dirty="0"/>
              <a:t>Physical Controls</a:t>
            </a:r>
          </a:p>
          <a:p>
            <a:pPr lvl="1"/>
            <a:r>
              <a:rPr lang="en-US" sz="2000" dirty="0"/>
              <a:t>Secure Network Equipment: Protect routers, switches, servers, and other critical infrastructure from physical tampering</a:t>
            </a:r>
          </a:p>
          <a:p>
            <a:pPr lvl="1"/>
            <a:r>
              <a:rPr lang="en-US" sz="2000" dirty="0"/>
              <a:t>Access Controls: Use key cards, biometrics, and surveillance cameras to control and monitor physical access</a:t>
            </a:r>
          </a:p>
          <a:p>
            <a:pPr lvl="1"/>
            <a:r>
              <a:rPr lang="en-US" sz="2000" dirty="0"/>
              <a:t>Environmental Controls: Implement fire suppression systems, uninterruptible power supplies (UPS), and climate controls</a:t>
            </a:r>
          </a:p>
          <a:p>
            <a:pPr lvl="1"/>
            <a:r>
              <a:rPr lang="en-US" sz="2000" dirty="0"/>
              <a:t>Best Practices: Conduct regular audits of physical security, restrict access to sensitive areas, maintain equipment in controlled environments</a:t>
            </a:r>
          </a:p>
          <a:p>
            <a:pPr marL="666900" lvl="1" indent="-342900">
              <a:buAutoNum type="arabicParenR" startAt="3"/>
            </a:pPr>
            <a:endParaRPr lang="en-US" dirty="0"/>
          </a:p>
        </p:txBody>
      </p:sp>
    </p:spTree>
    <p:extLst>
      <p:ext uri="{BB962C8B-B14F-4D97-AF65-F5344CB8AC3E}">
        <p14:creationId xmlns:p14="http://schemas.microsoft.com/office/powerpoint/2010/main" val="221602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433137" y="1098758"/>
            <a:ext cx="11445574" cy="2330241"/>
          </a:xfrm>
        </p:spPr>
        <p:txBody>
          <a:bodyPr>
            <a:noAutofit/>
          </a:bodyPr>
          <a:lstStyle/>
          <a:p>
            <a:r>
              <a:rPr lang="en-US" sz="5400" dirty="0">
                <a:latin typeface="Arial Black" panose="020B0A04020102020204" pitchFamily="34" charset="0"/>
              </a:rPr>
              <a:t>Chapter 6</a:t>
            </a:r>
            <a:br>
              <a:rPr lang="en-US" sz="5400" dirty="0">
                <a:latin typeface="Arial Black" panose="020B0A04020102020204" pitchFamily="34" charset="0"/>
              </a:rPr>
            </a:br>
            <a:r>
              <a:rPr lang="en-US" sz="5400" dirty="0">
                <a:latin typeface="Arial Black" panose="020B0A04020102020204" pitchFamily="34" charset="0"/>
              </a:rPr>
              <a:t>Incident Response and Playbooks</a:t>
            </a:r>
          </a:p>
        </p:txBody>
      </p:sp>
      <p:sp>
        <p:nvSpPr>
          <p:cNvPr id="5" name="Subtitle 4">
            <a:extLst>
              <a:ext uri="{FF2B5EF4-FFF2-40B4-BE49-F238E27FC236}">
                <a16:creationId xmlns:a16="http://schemas.microsoft.com/office/drawing/2014/main" id="{1BCB8EB3-1BE8-48B6-8677-E55725B9F326}"/>
              </a:ext>
            </a:extLst>
          </p:cNvPr>
          <p:cNvSpPr>
            <a:spLocks noGrp="1"/>
          </p:cNvSpPr>
          <p:nvPr>
            <p:ph type="subTitle" idx="1"/>
          </p:nvPr>
        </p:nvSpPr>
        <p:spPr>
          <a:xfrm>
            <a:off x="421339" y="3551583"/>
            <a:ext cx="11349322" cy="2014329"/>
          </a:xfrm>
        </p:spPr>
        <p:txBody>
          <a:bodyPr>
            <a:normAutofit/>
          </a:bodyPr>
          <a:lstStyle/>
          <a:p>
            <a:r>
              <a:rPr lang="en-US" sz="3200" b="1" dirty="0">
                <a:latin typeface="Arial Black" panose="020B0A04020102020204" pitchFamily="34" charset="0"/>
              </a:rPr>
              <a:t>Using Playbooks to Respond to Security Incidents</a:t>
            </a:r>
            <a:endParaRPr lang="en-NG" sz="3200" b="1" dirty="0">
              <a:latin typeface="Arial Black" panose="020B0A04020102020204" pitchFamily="34" charset="0"/>
            </a:endParaRPr>
          </a:p>
        </p:txBody>
      </p:sp>
    </p:spTree>
    <p:extLst>
      <p:ext uri="{BB962C8B-B14F-4D97-AF65-F5344CB8AC3E}">
        <p14:creationId xmlns:p14="http://schemas.microsoft.com/office/powerpoint/2010/main" val="1495496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0" y="1076159"/>
            <a:ext cx="5272764" cy="746538"/>
          </a:xfrm>
        </p:spPr>
        <p:txBody>
          <a:bodyPr/>
          <a:lstStyle/>
          <a:p>
            <a:r>
              <a:rPr lang="en-US" sz="2400" dirty="0">
                <a:latin typeface="Arial Black" panose="020B0A04020102020204" pitchFamily="34" charset="0"/>
              </a:rPr>
              <a:t>1. Introductions to Incident Response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1996719"/>
            <a:ext cx="5272764" cy="3285795"/>
          </a:xfrm>
        </p:spPr>
        <p:txBody>
          <a:bodyPr>
            <a:normAutofit fontScale="85000" lnSpcReduction="10000"/>
          </a:bodyPr>
          <a:lstStyle/>
          <a:p>
            <a:pPr marL="0" indent="0">
              <a:buNone/>
            </a:pPr>
            <a:r>
              <a:rPr lang="en-US" b="1" dirty="0"/>
              <a:t>Definition:</a:t>
            </a:r>
            <a:r>
              <a:rPr lang="en-US" dirty="0"/>
              <a:t> The structured approach to managing and mitigating the effects of security breaches or attacks.</a:t>
            </a:r>
          </a:p>
          <a:p>
            <a:pPr marL="0" indent="0">
              <a:buNone/>
            </a:pPr>
            <a:r>
              <a:rPr lang="en-US" b="1" dirty="0"/>
              <a:t>Objectives:</a:t>
            </a:r>
          </a:p>
          <a:p>
            <a:pPr marL="0" indent="0">
              <a:buNone/>
            </a:pPr>
            <a:r>
              <a:rPr lang="en-US" b="1" dirty="0"/>
              <a:t>Minimize Impact: </a:t>
            </a:r>
            <a:r>
              <a:rPr lang="en-US" dirty="0"/>
              <a:t>Limit the damage and reduce recovery time.</a:t>
            </a:r>
          </a:p>
          <a:p>
            <a:pPr marL="0" indent="0">
              <a:buNone/>
            </a:pPr>
            <a:r>
              <a:rPr lang="en-US" b="1" dirty="0"/>
              <a:t>Protect Assets: </a:t>
            </a:r>
            <a:r>
              <a:rPr lang="en-US" dirty="0"/>
              <a:t>Safeguard data and organizational resources.</a:t>
            </a:r>
          </a:p>
          <a:p>
            <a:pPr marL="0" indent="0">
              <a:buNone/>
            </a:pPr>
            <a:r>
              <a:rPr lang="en-US" b="1" dirty="0"/>
              <a:t>Ensure Compliance: </a:t>
            </a:r>
            <a:r>
              <a:rPr lang="en-US" dirty="0"/>
              <a:t>Meet legal and regulatory requirements.</a:t>
            </a:r>
          </a:p>
          <a:p>
            <a:pPr marL="0" indent="0">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77</a:t>
            </a:fld>
            <a:endParaRPr lang="en-US" dirty="0"/>
          </a:p>
        </p:txBody>
      </p:sp>
    </p:spTree>
    <p:extLst>
      <p:ext uri="{BB962C8B-B14F-4D97-AF65-F5344CB8AC3E}">
        <p14:creationId xmlns:p14="http://schemas.microsoft.com/office/powerpoint/2010/main" val="1300311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688084" y="638572"/>
            <a:ext cx="9905998" cy="748321"/>
          </a:xfrm>
        </p:spPr>
        <p:txBody>
          <a:bodyPr/>
          <a:lstStyle/>
          <a:p>
            <a:pPr marL="0" indent="0">
              <a:buNone/>
            </a:pPr>
            <a:r>
              <a:rPr lang="en-US" sz="3600" dirty="0"/>
              <a:t>2. What Are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99138" y="1012732"/>
            <a:ext cx="3341617" cy="4191000"/>
          </a:xfrm>
        </p:spPr>
        <p:txBody>
          <a:bodyPr>
            <a:normAutofit lnSpcReduction="10000"/>
          </a:bodyPr>
          <a:lstStyle/>
          <a:p>
            <a:pPr marL="0" indent="0">
              <a:buNone/>
            </a:pPr>
            <a:endParaRPr lang="en-US" sz="2800" dirty="0"/>
          </a:p>
          <a:p>
            <a:pPr marL="0" indent="0">
              <a:buNone/>
            </a:pPr>
            <a:r>
              <a:rPr lang="en-US" sz="2800" b="1" dirty="0"/>
              <a:t>Definition:</a:t>
            </a:r>
          </a:p>
          <a:p>
            <a:pPr marL="0" indent="0">
              <a:buNone/>
            </a:pPr>
            <a:r>
              <a:rPr lang="en-US" sz="2400" dirty="0"/>
              <a:t>Comprehensive documents outlining predefined steps and procedures for responding to specific types of security incidents.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fontScale="92500"/>
          </a:bodyPr>
          <a:lstStyle/>
          <a:p>
            <a:pPr marL="0" indent="0">
              <a:buNone/>
            </a:pPr>
            <a:r>
              <a:rPr lang="en-US" sz="2800" b="1" dirty="0">
                <a:latin typeface="Arial Black" panose="020B0A04020102020204" pitchFamily="34" charset="0"/>
              </a:rPr>
              <a:t>Purpose:</a:t>
            </a:r>
            <a:endParaRPr lang="en-US" sz="2800" b="1" dirty="0"/>
          </a:p>
          <a:p>
            <a:r>
              <a:rPr lang="en-US" sz="2200" b="1" dirty="0"/>
              <a:t>Consistency: </a:t>
            </a:r>
            <a:r>
              <a:rPr lang="en-US" sz="2200" dirty="0"/>
              <a:t>Ensure uniform response actions.</a:t>
            </a:r>
          </a:p>
          <a:p>
            <a:r>
              <a:rPr lang="en-US" sz="2200" b="1" dirty="0"/>
              <a:t>Efficiency: </a:t>
            </a:r>
            <a:r>
              <a:rPr lang="en-US" sz="2200" dirty="0"/>
              <a:t>Speed up the incident handling process.</a:t>
            </a:r>
          </a:p>
          <a:p>
            <a:r>
              <a:rPr lang="en-US" sz="2200" b="1" dirty="0"/>
              <a:t>Clarity:</a:t>
            </a:r>
            <a:r>
              <a:rPr lang="en-US" sz="2200" dirty="0"/>
              <a:t> Provide clear instructions to responders.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78</a:t>
            </a:fld>
            <a:endParaRPr lang="en-US" dirty="0"/>
          </a:p>
        </p:txBody>
      </p:sp>
    </p:spTree>
    <p:extLst>
      <p:ext uri="{BB962C8B-B14F-4D97-AF65-F5344CB8AC3E}">
        <p14:creationId xmlns:p14="http://schemas.microsoft.com/office/powerpoint/2010/main" val="3242389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994277"/>
            <a:ext cx="11520487" cy="518457"/>
          </a:xfrm>
        </p:spPr>
        <p:txBody>
          <a:bodyPr>
            <a:normAutofit fontScale="90000"/>
          </a:bodyPr>
          <a:lstStyle/>
          <a:p>
            <a:br>
              <a:rPr lang="en-US" dirty="0"/>
            </a:br>
            <a:r>
              <a:rPr lang="en-US" dirty="0"/>
              <a:t>3. Essential Components of Playbooks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79</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381067" y="2351451"/>
            <a:ext cx="5630165" cy="518457"/>
          </a:xfrm>
        </p:spPr>
        <p:txBody>
          <a:bodyPr/>
          <a:lstStyle/>
          <a:p>
            <a:r>
              <a:rPr lang="en-US" dirty="0"/>
              <a:t>2.Roles and Responsibilities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381067" y="3047797"/>
            <a:ext cx="5630165" cy="2334658"/>
          </a:xfrm>
        </p:spPr>
        <p:txBody>
          <a:bodyPr>
            <a:normAutofit fontScale="92500" lnSpcReduction="10000"/>
          </a:bodyPr>
          <a:lstStyle/>
          <a:p>
            <a:pPr marL="0" indent="0">
              <a:buNone/>
            </a:pPr>
            <a:r>
              <a:rPr lang="en-US" b="1" dirty="0"/>
              <a:t>Purpose:</a:t>
            </a:r>
            <a:r>
              <a:rPr lang="en-US" dirty="0"/>
              <a:t> Define team roles and ensure accountability.</a:t>
            </a:r>
          </a:p>
          <a:p>
            <a:pPr marL="0" indent="0">
              <a:buNone/>
            </a:pPr>
            <a:r>
              <a:rPr lang="en-US" b="1" dirty="0"/>
              <a:t>Components:</a:t>
            </a:r>
          </a:p>
          <a:p>
            <a:pPr>
              <a:buFont typeface="Wingdings" panose="05000000000000000000" pitchFamily="2" charset="2"/>
              <a:buChar char="Ø"/>
            </a:pPr>
            <a:r>
              <a:rPr lang="en-US" b="1" dirty="0"/>
              <a:t>Incident Manager: </a:t>
            </a:r>
            <a:r>
              <a:rPr lang="en-US" dirty="0"/>
              <a:t>Oversees the response.</a:t>
            </a:r>
          </a:p>
          <a:p>
            <a:pPr>
              <a:buFont typeface="Wingdings" panose="05000000000000000000" pitchFamily="2" charset="2"/>
              <a:buChar char="Ø"/>
            </a:pPr>
            <a:r>
              <a:rPr lang="en-US" b="1" dirty="0"/>
              <a:t>Technical Team: </a:t>
            </a:r>
            <a:r>
              <a:rPr lang="en-US" dirty="0"/>
              <a:t>Handles containment and remediation.</a:t>
            </a:r>
          </a:p>
          <a:p>
            <a:pPr>
              <a:buFont typeface="Wingdings" panose="05000000000000000000" pitchFamily="2" charset="2"/>
              <a:buChar char="Ø"/>
            </a:pPr>
            <a:r>
              <a:rPr lang="en-US" b="1" dirty="0"/>
              <a:t>Communications Team: </a:t>
            </a:r>
            <a:r>
              <a:rPr lang="en-US" dirty="0"/>
              <a:t>Manages internal and external communications.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10680"/>
            <a:ext cx="5582064" cy="518457"/>
          </a:xfrm>
        </p:spPr>
        <p:txBody>
          <a:bodyPr/>
          <a:lstStyle/>
          <a:p>
            <a:r>
              <a:rPr lang="en-US" dirty="0"/>
              <a:t>1.Incident Classification</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00038" y="3429000"/>
            <a:ext cx="5582064" cy="1953455"/>
          </a:xfrm>
        </p:spPr>
        <p:txBody>
          <a:bodyPr>
            <a:normAutofit fontScale="92500" lnSpcReduction="10000"/>
          </a:bodyPr>
          <a:lstStyle/>
          <a:p>
            <a:pPr>
              <a:buFont typeface="Wingdings" panose="05000000000000000000" pitchFamily="2" charset="2"/>
              <a:buChar char="Ø"/>
            </a:pPr>
            <a:r>
              <a:rPr lang="en-US" b="1" dirty="0"/>
              <a:t>Purpose:</a:t>
            </a:r>
            <a:r>
              <a:rPr lang="en-US" dirty="0"/>
              <a:t> Identify the nature and severity of the incident.</a:t>
            </a:r>
          </a:p>
          <a:p>
            <a:pPr>
              <a:buFont typeface="Wingdings" panose="05000000000000000000" pitchFamily="2" charset="2"/>
              <a:buChar char="Ø"/>
            </a:pPr>
            <a:r>
              <a:rPr lang="en-US" b="1" dirty="0"/>
              <a:t>Steps:</a:t>
            </a:r>
          </a:p>
          <a:p>
            <a:pPr>
              <a:buFont typeface="Wingdings" panose="05000000000000000000" pitchFamily="2" charset="2"/>
              <a:buChar char="Ø"/>
            </a:pPr>
            <a:r>
              <a:rPr lang="en-US" b="1" dirty="0"/>
              <a:t>Assess Impact: </a:t>
            </a:r>
            <a:r>
              <a:rPr lang="en-US" dirty="0"/>
              <a:t>Determine affected systems and data.</a:t>
            </a:r>
          </a:p>
          <a:p>
            <a:pPr>
              <a:buFont typeface="Wingdings" panose="05000000000000000000" pitchFamily="2" charset="2"/>
              <a:buChar char="Ø"/>
            </a:pPr>
            <a:r>
              <a:rPr lang="en-US" b="1" dirty="0"/>
              <a:t>Categorize Incident: </a:t>
            </a:r>
            <a:r>
              <a:rPr lang="en-US" dirty="0"/>
              <a:t>Use predefined categories (e.g., data breach, ransomware).</a:t>
            </a:r>
          </a:p>
          <a:p>
            <a:pPr marL="0" indent="0">
              <a:buNone/>
            </a:pPr>
            <a:endParaRPr lang="en-US" dirty="0"/>
          </a:p>
        </p:txBody>
      </p:sp>
    </p:spTree>
    <p:extLst>
      <p:ext uri="{BB962C8B-B14F-4D97-AF65-F5344CB8AC3E}">
        <p14:creationId xmlns:p14="http://schemas.microsoft.com/office/powerpoint/2010/main" val="115496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050235" y="4797285"/>
            <a:ext cx="9906000" cy="2935357"/>
          </a:xfrm>
        </p:spPr>
        <p:txBody>
          <a:bodyPr>
            <a:normAutofit fontScale="90000"/>
          </a:bodyPr>
          <a:lstStyle/>
          <a:p>
            <a:pPr marL="342900" indent="-342900"/>
            <a:br>
              <a:rPr lang="en-US" sz="2200" b="1" dirty="0"/>
            </a:br>
            <a:br>
              <a:rPr lang="en-US" sz="2200" b="1" dirty="0"/>
            </a:br>
            <a:br>
              <a:rPr lang="en-US" sz="2200" b="1" dirty="0"/>
            </a:br>
            <a:br>
              <a:rPr lang="en-US" sz="2200" b="1" dirty="0"/>
            </a:br>
            <a:br>
              <a:rPr lang="en-US" sz="2200" b="1" dirty="0"/>
            </a:br>
            <a:r>
              <a:rPr lang="en-US" sz="2400" dirty="0"/>
              <a:t>1. </a:t>
            </a:r>
            <a:r>
              <a:rPr lang="en-US" sz="2400" b="1" dirty="0"/>
              <a:t>malware: </a:t>
            </a:r>
            <a:br>
              <a:rPr lang="en-US" sz="2400" b="1" dirty="0"/>
            </a:br>
            <a:br>
              <a:rPr lang="en-US" sz="2200" b="1" dirty="0"/>
            </a:br>
            <a:r>
              <a:rPr lang="en-US" sz="2200" b="1" dirty="0"/>
              <a:t>Definition</a:t>
            </a:r>
            <a:r>
              <a:rPr lang="en-US" sz="2200" dirty="0"/>
              <a:t>: Malicious software designed to damage, disrupt, or gain unauthorized access to systems.</a:t>
            </a:r>
            <a:br>
              <a:rPr lang="en-US" sz="2200" dirty="0"/>
            </a:br>
            <a:br>
              <a:rPr lang="en-US" sz="2200" dirty="0"/>
            </a:br>
            <a:r>
              <a:rPr lang="en-US" sz="2200" b="1" dirty="0"/>
              <a:t>Examples:</a:t>
            </a:r>
            <a:br>
              <a:rPr lang="en-US" sz="2200" dirty="0"/>
            </a:br>
            <a:br>
              <a:rPr lang="en-US" sz="2200" b="1" dirty="0"/>
            </a:br>
            <a:r>
              <a:rPr lang="en-US" sz="2200" b="1" dirty="0"/>
              <a:t>Viruses:</a:t>
            </a:r>
            <a:r>
              <a:rPr lang="en-US" sz="2200" dirty="0"/>
              <a:t> Attach themselves to legitimate programs and spread through systems</a:t>
            </a:r>
            <a:br>
              <a:rPr lang="en-US" sz="2200" dirty="0"/>
            </a:br>
            <a:br>
              <a:rPr lang="en-US" sz="2200" b="1" dirty="0"/>
            </a:br>
            <a:r>
              <a:rPr lang="en-US" sz="2200" b="1" dirty="0"/>
              <a:t>Worms: </a:t>
            </a:r>
            <a:r>
              <a:rPr lang="en-US" sz="2200" dirty="0"/>
              <a:t>Self-replicating programs that spread without human intervention</a:t>
            </a:r>
            <a:br>
              <a:rPr lang="en-US" sz="2200" dirty="0"/>
            </a:br>
            <a:br>
              <a:rPr lang="en-US" sz="2200" dirty="0"/>
            </a:br>
            <a:r>
              <a:rPr lang="en-US" sz="2200" b="1" dirty="0"/>
              <a:t>Trojans:</a:t>
            </a:r>
            <a:r>
              <a:rPr lang="en-US" sz="2200" dirty="0"/>
              <a:t> Disguise themselves as legitimate software but perform malicious activities</a:t>
            </a:r>
            <a:br>
              <a:rPr lang="en-US" sz="2200" dirty="0"/>
            </a:br>
            <a:br>
              <a:rPr lang="en-US" sz="2200" dirty="0"/>
            </a:br>
            <a:r>
              <a:rPr lang="en-US" sz="2200" b="1" dirty="0"/>
              <a:t>Ransomware: </a:t>
            </a:r>
            <a:r>
              <a:rPr lang="en-US" sz="2200" dirty="0"/>
              <a:t>Encrypts files and demands a ransom for decryption</a:t>
            </a:r>
            <a:br>
              <a:rPr lang="en-US" sz="2200" dirty="0"/>
            </a:br>
            <a:br>
              <a:rPr lang="en-US" sz="2200" dirty="0"/>
            </a:br>
            <a:br>
              <a:rPr lang="en-US" sz="2200" dirty="0"/>
            </a:br>
            <a:r>
              <a:rPr lang="en-US" sz="1500" dirty="0"/>
              <a:t>	</a:t>
            </a:r>
            <a:br>
              <a:rPr lang="en-US" sz="1500" dirty="0"/>
            </a:br>
            <a:r>
              <a:rPr lang="en-US" sz="1500" dirty="0"/>
              <a:t>	</a:t>
            </a:r>
            <a:br>
              <a:rPr lang="en-US" sz="1500" dirty="0"/>
            </a:br>
            <a:r>
              <a:rPr lang="en-US" sz="1500" dirty="0"/>
              <a:t>		</a:t>
            </a:r>
            <a:br>
              <a:rPr lang="en-US" sz="1500" dirty="0"/>
            </a:br>
            <a:endParaRPr lang="en-NG" sz="15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378226" y="728869"/>
            <a:ext cx="10093256" cy="636105"/>
          </a:xfrm>
        </p:spPr>
        <p:txBody>
          <a:bodyPr>
            <a:normAutofit fontScale="77500" lnSpcReduction="20000"/>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611938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35756" y="609601"/>
            <a:ext cx="11520487" cy="518457"/>
          </a:xfrm>
        </p:spPr>
        <p:txBody>
          <a:bodyPr>
            <a:normAutofit fontScale="90000"/>
          </a:bodyPr>
          <a:lstStyle/>
          <a:p>
            <a:br>
              <a:rPr lang="en-US" b="1" dirty="0"/>
            </a:br>
            <a:r>
              <a:rPr lang="en-US" b="1" dirty="0"/>
              <a:t>3. Essential Components of Playbooks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80</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26078" y="2206141"/>
            <a:ext cx="5630165" cy="518457"/>
          </a:xfrm>
        </p:spPr>
        <p:txBody>
          <a:bodyPr>
            <a:normAutofit/>
          </a:bodyPr>
          <a:lstStyle/>
          <a:p>
            <a:r>
              <a:rPr lang="en-US" dirty="0"/>
              <a:t>4. Communication Plans</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26077" y="2724598"/>
            <a:ext cx="5630165" cy="2334658"/>
          </a:xfrm>
        </p:spPr>
        <p:txBody>
          <a:bodyPr>
            <a:noAutofit/>
          </a:bodyPr>
          <a:lstStyle/>
          <a:p>
            <a:pPr marL="0" indent="0">
              <a:buNone/>
            </a:pPr>
            <a:r>
              <a:rPr lang="en-US" sz="2000" b="1" dirty="0"/>
              <a:t>Purpose:</a:t>
            </a:r>
            <a:r>
              <a:rPr lang="en-US" sz="2000" dirty="0"/>
              <a:t> Ensure effective communication throughout the incident.</a:t>
            </a:r>
          </a:p>
          <a:p>
            <a:pPr marL="0" indent="0">
              <a:buNone/>
            </a:pPr>
            <a:r>
              <a:rPr lang="en-US" sz="2000" dirty="0"/>
              <a:t> </a:t>
            </a:r>
            <a:r>
              <a:rPr lang="en-US" sz="2000" b="1" dirty="0"/>
              <a:t>Components:</a:t>
            </a:r>
          </a:p>
          <a:p>
            <a:pPr>
              <a:buFont typeface="Wingdings" panose="05000000000000000000" pitchFamily="2" charset="2"/>
              <a:buChar char="Ø"/>
            </a:pPr>
            <a:r>
              <a:rPr lang="en-US" sz="2000" b="1" dirty="0"/>
              <a:t>Internal Communication: </a:t>
            </a:r>
            <a:r>
              <a:rPr lang="en-US" sz="2000" dirty="0"/>
              <a:t>Notify stakeholders and update teams.</a:t>
            </a:r>
          </a:p>
          <a:p>
            <a:pPr>
              <a:buFont typeface="Wingdings" panose="05000000000000000000" pitchFamily="2" charset="2"/>
              <a:buChar char="Ø"/>
            </a:pPr>
            <a:r>
              <a:rPr lang="en-US" sz="2000" b="1" dirty="0"/>
              <a:t>Communication: </a:t>
            </a:r>
            <a:r>
              <a:rPr lang="en-US" sz="2000" dirty="0"/>
              <a:t>Inform customers, partners, and the public as needed.</a:t>
            </a:r>
          </a:p>
          <a:p>
            <a:pPr>
              <a:buFont typeface="Wingdings" panose="05000000000000000000" pitchFamily="2" charset="2"/>
              <a:buChar char="Ø"/>
            </a:pPr>
            <a:r>
              <a:rPr lang="en-US" sz="2000" b="1" dirty="0"/>
              <a:t>Documentation: </a:t>
            </a:r>
            <a:r>
              <a:rPr lang="en-US" sz="2000" dirty="0"/>
              <a:t>Record all communications and decisions.</a:t>
            </a:r>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229739" y="2519061"/>
            <a:ext cx="5582064" cy="368691"/>
          </a:xfrm>
        </p:spPr>
        <p:txBody>
          <a:bodyPr>
            <a:normAutofit fontScale="47500" lnSpcReduction="20000"/>
          </a:bodyPr>
          <a:lstStyle/>
          <a:p>
            <a:r>
              <a:rPr lang="en-US" sz="3600" dirty="0"/>
              <a:t>3.</a:t>
            </a:r>
            <a:r>
              <a:rPr lang="en-US" sz="3600" b="1" dirty="0"/>
              <a:t> Response Procedures</a:t>
            </a:r>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29739" y="3159391"/>
            <a:ext cx="5582064" cy="2181615"/>
          </a:xfrm>
        </p:spPr>
        <p:txBody>
          <a:bodyPr>
            <a:noAutofit/>
          </a:bodyPr>
          <a:lstStyle/>
          <a:p>
            <a:pPr marL="0" indent="0">
              <a:buNone/>
            </a:pPr>
            <a:r>
              <a:rPr lang="en-US" sz="2000" b="1" dirty="0"/>
              <a:t>Purpose: </a:t>
            </a:r>
            <a:r>
              <a:rPr lang="en-US" sz="2000" dirty="0"/>
              <a:t>Provide actionable steps for managing incidents.</a:t>
            </a:r>
          </a:p>
          <a:p>
            <a:pPr marL="0" indent="0">
              <a:buNone/>
            </a:pPr>
            <a:r>
              <a:rPr lang="en-US" sz="2000" b="1" dirty="0"/>
              <a:t>Examples:</a:t>
            </a:r>
          </a:p>
          <a:p>
            <a:pPr>
              <a:buFont typeface="Wingdings" panose="05000000000000000000" pitchFamily="2" charset="2"/>
              <a:buChar char="Ø"/>
            </a:pPr>
            <a:r>
              <a:rPr lang="en-US" sz="2000" b="1" dirty="0"/>
              <a:t>   Containment: </a:t>
            </a:r>
            <a:r>
              <a:rPr lang="en-US" sz="2000" dirty="0"/>
              <a:t>Isolate affected systems.</a:t>
            </a:r>
          </a:p>
          <a:p>
            <a:pPr>
              <a:buFont typeface="Wingdings" panose="05000000000000000000" pitchFamily="2" charset="2"/>
              <a:buChar char="Ø"/>
            </a:pPr>
            <a:r>
              <a:rPr lang="en-US" sz="2000" b="1" dirty="0"/>
              <a:t>   Eradication: </a:t>
            </a:r>
            <a:r>
              <a:rPr lang="en-US" sz="2000" dirty="0"/>
              <a:t>Remove threats and vulnerabilities</a:t>
            </a:r>
            <a:r>
              <a:rPr lang="en-US" sz="2000" b="1" dirty="0"/>
              <a:t>.</a:t>
            </a:r>
          </a:p>
          <a:p>
            <a:pPr>
              <a:buFont typeface="Wingdings" panose="05000000000000000000" pitchFamily="2" charset="2"/>
              <a:buChar char="Ø"/>
            </a:pPr>
            <a:r>
              <a:rPr lang="en-US" sz="2000" b="1" dirty="0"/>
              <a:t>   Recovery: </a:t>
            </a:r>
            <a:r>
              <a:rPr lang="en-US" sz="2000" dirty="0"/>
              <a:t>Restore systems to normal operations.</a:t>
            </a:r>
          </a:p>
          <a:p>
            <a:pPr marL="0" indent="0">
              <a:buNone/>
            </a:pPr>
            <a:endParaRPr lang="en-US" sz="2000" dirty="0"/>
          </a:p>
        </p:txBody>
      </p:sp>
    </p:spTree>
    <p:extLst>
      <p:ext uri="{BB962C8B-B14F-4D97-AF65-F5344CB8AC3E}">
        <p14:creationId xmlns:p14="http://schemas.microsoft.com/office/powerpoint/2010/main" val="3947328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0" y="1088191"/>
            <a:ext cx="5272764" cy="746538"/>
          </a:xfrm>
        </p:spPr>
        <p:txBody>
          <a:bodyPr/>
          <a:lstStyle/>
          <a:p>
            <a:r>
              <a:rPr lang="en-US" sz="2400" dirty="0">
                <a:latin typeface="Arial Black" panose="020B0A04020102020204" pitchFamily="34" charset="0"/>
              </a:rPr>
              <a:t>5.Documentation and Reporting</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2042407"/>
            <a:ext cx="5272764" cy="3324329"/>
          </a:xfrm>
        </p:spPr>
        <p:txBody>
          <a:bodyPr>
            <a:normAutofit fontScale="92500" lnSpcReduction="10000"/>
          </a:bodyPr>
          <a:lstStyle/>
          <a:p>
            <a:pPr marL="0" indent="0">
              <a:buNone/>
            </a:pPr>
            <a:r>
              <a:rPr lang="en-US" b="1" dirty="0"/>
              <a:t>Purpose: </a:t>
            </a:r>
            <a:r>
              <a:rPr lang="en-US" dirty="0"/>
              <a:t>Maintain a detailed record of the incident and response.</a:t>
            </a:r>
          </a:p>
          <a:p>
            <a:pPr marL="0" indent="0">
              <a:buNone/>
            </a:pPr>
            <a:r>
              <a:rPr lang="en-US" dirty="0"/>
              <a:t>  </a:t>
            </a:r>
            <a:r>
              <a:rPr lang="en-US" b="1" dirty="0"/>
              <a:t>Components:</a:t>
            </a:r>
          </a:p>
          <a:p>
            <a:pPr>
              <a:buFont typeface="Wingdings" panose="05000000000000000000" pitchFamily="2" charset="2"/>
              <a:buChar char="Ø"/>
            </a:pPr>
            <a:r>
              <a:rPr lang="en-US" dirty="0"/>
              <a:t> </a:t>
            </a:r>
            <a:r>
              <a:rPr lang="en-US" b="1" dirty="0"/>
              <a:t>Incident Logs: </a:t>
            </a:r>
            <a:r>
              <a:rPr lang="en-US" dirty="0"/>
              <a:t>Track actions taken and timelines.</a:t>
            </a:r>
          </a:p>
          <a:p>
            <a:pPr>
              <a:buFont typeface="Wingdings" panose="05000000000000000000" pitchFamily="2" charset="2"/>
              <a:buChar char="Ø"/>
            </a:pPr>
            <a:r>
              <a:rPr lang="en-US" dirty="0"/>
              <a:t>  </a:t>
            </a:r>
            <a:r>
              <a:rPr lang="en-US" b="1" dirty="0"/>
              <a:t>Forensic Evidence: </a:t>
            </a:r>
            <a:r>
              <a:rPr lang="en-US" dirty="0"/>
              <a:t>Collect and preserve evidence for investigation.</a:t>
            </a:r>
          </a:p>
          <a:p>
            <a:pPr>
              <a:buFont typeface="Wingdings" panose="05000000000000000000" pitchFamily="2" charset="2"/>
              <a:buChar char="Ø"/>
            </a:pPr>
            <a:r>
              <a:rPr lang="en-US" b="1" dirty="0"/>
              <a:t>  Post-Incident Report: </a:t>
            </a:r>
            <a:r>
              <a:rPr lang="en-US" dirty="0"/>
              <a:t>Summarize the incident, response, and lessons learned.</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81</a:t>
            </a:fld>
            <a:endParaRPr lang="en-US" dirty="0"/>
          </a:p>
        </p:txBody>
      </p:sp>
    </p:spTree>
    <p:extLst>
      <p:ext uri="{BB962C8B-B14F-4D97-AF65-F5344CB8AC3E}">
        <p14:creationId xmlns:p14="http://schemas.microsoft.com/office/powerpoint/2010/main" val="1117132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485491" y="1712119"/>
            <a:ext cx="3137951" cy="4121833"/>
          </a:xfrm>
        </p:spPr>
        <p:txBody>
          <a:bodyPr>
            <a:normAutofit/>
          </a:bodyPr>
          <a:lstStyle/>
          <a:p>
            <a:pPr marL="0" indent="0">
              <a:buNone/>
            </a:pPr>
            <a:r>
              <a:rPr lang="en-US" sz="2800" b="1" dirty="0"/>
              <a:t>1.Identify Common Incidents</a:t>
            </a:r>
          </a:p>
          <a:p>
            <a:pPr>
              <a:buFont typeface="Wingdings" panose="05000000000000000000" pitchFamily="2" charset="2"/>
              <a:buChar char="Ø"/>
            </a:pPr>
            <a:r>
              <a:rPr lang="en-US" sz="2800" dirty="0"/>
              <a:t> </a:t>
            </a:r>
            <a:r>
              <a:rPr lang="en-US" sz="2000" b="1" dirty="0"/>
              <a:t>Action: </a:t>
            </a:r>
            <a:r>
              <a:rPr lang="en-US" sz="2000" dirty="0"/>
              <a:t>Analyze historical data to identify frequent and high-impact incidents.</a:t>
            </a:r>
          </a:p>
          <a:p>
            <a:pPr>
              <a:buFont typeface="Wingdings" panose="05000000000000000000" pitchFamily="2" charset="2"/>
              <a:buChar char="Ø"/>
            </a:pPr>
            <a:r>
              <a:rPr lang="en-US" sz="2000" b="1" dirty="0"/>
              <a:t>Example</a:t>
            </a:r>
            <a:r>
              <a:rPr lang="en-US" sz="2000" dirty="0"/>
              <a:t>: Phishing attacks, insider threats.</a:t>
            </a:r>
          </a:p>
          <a:p>
            <a:pPr marL="0" indent="0">
              <a:buNone/>
            </a:pPr>
            <a:endParaRPr lang="en-US" sz="2000" dirty="0"/>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2.Create Detailed Procedures</a:t>
            </a:r>
          </a:p>
          <a:p>
            <a:pPr>
              <a:buFont typeface="Wingdings" panose="05000000000000000000" pitchFamily="2" charset="2"/>
              <a:buChar char="Ø"/>
            </a:pPr>
            <a:r>
              <a:rPr lang="en-US" sz="2000" b="1" dirty="0"/>
              <a:t>Action:</a:t>
            </a:r>
            <a:r>
              <a:rPr lang="en-US" sz="2000" dirty="0"/>
              <a:t> Draft specific, step-by-step procedures for each incident type.</a:t>
            </a:r>
          </a:p>
          <a:p>
            <a:pPr>
              <a:buFont typeface="Wingdings" panose="05000000000000000000" pitchFamily="2" charset="2"/>
              <a:buChar char="Ø"/>
            </a:pPr>
            <a:r>
              <a:rPr lang="en-US" sz="2000" b="1" dirty="0"/>
              <a:t> Example: </a:t>
            </a:r>
            <a:r>
              <a:rPr lang="en-US" sz="2000" dirty="0"/>
              <a:t>Response actions for different types of malware.</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82</a:t>
            </a:fld>
            <a:endParaRPr lang="en-US" dirty="0"/>
          </a:p>
        </p:txBody>
      </p:sp>
    </p:spTree>
    <p:extLst>
      <p:ext uri="{BB962C8B-B14F-4D97-AF65-F5344CB8AC3E}">
        <p14:creationId xmlns:p14="http://schemas.microsoft.com/office/powerpoint/2010/main" val="430073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1141413" y="618518"/>
            <a:ext cx="9905998" cy="748321"/>
          </a:xfrm>
        </p:spPr>
        <p:txBody>
          <a:bodyPr/>
          <a:lstStyle/>
          <a:p>
            <a:pPr marL="0" indent="0">
              <a:buNone/>
            </a:pPr>
            <a:r>
              <a:rPr lang="en-US" sz="3600" b="1" dirty="0"/>
              <a:t>4. Developing and Maintaining Playbooks</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597918" y="1712119"/>
            <a:ext cx="3137951" cy="4121833"/>
          </a:xfrm>
        </p:spPr>
        <p:txBody>
          <a:bodyPr>
            <a:normAutofit lnSpcReduction="10000"/>
          </a:bodyPr>
          <a:lstStyle/>
          <a:p>
            <a:pPr marL="0" indent="0">
              <a:buNone/>
            </a:pPr>
            <a:r>
              <a:rPr lang="en-US" sz="2800" b="1" dirty="0"/>
              <a:t>3. Incorporate Best Practices</a:t>
            </a:r>
            <a:endParaRPr lang="en-US" sz="2800" dirty="0"/>
          </a:p>
          <a:p>
            <a:pPr marL="0" indent="0">
              <a:buNone/>
            </a:pPr>
            <a:r>
              <a:rPr lang="en-US" sz="2200" b="1" dirty="0"/>
              <a:t>Action:</a:t>
            </a:r>
            <a:r>
              <a:rPr lang="en-US" sz="2200" dirty="0"/>
              <a:t> Align playbooks with industry standards and frameworks.</a:t>
            </a:r>
          </a:p>
          <a:p>
            <a:pPr marL="0" indent="0">
              <a:buNone/>
            </a:pPr>
            <a:r>
              <a:rPr lang="en-US" sz="2200" b="1" dirty="0"/>
              <a:t>Examples: </a:t>
            </a:r>
            <a:r>
              <a:rPr lang="en-US" sz="2200" dirty="0"/>
              <a:t>NIST Cybersecurity Framework, SANS Critical Security Controls.</a:t>
            </a:r>
          </a:p>
          <a:p>
            <a:pPr marL="0" indent="0">
              <a:buNone/>
            </a:pPr>
            <a:endParaRPr lang="en-US" sz="2800"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normAutofit/>
          </a:bodyPr>
          <a:lstStyle/>
          <a:p>
            <a:pPr marL="0" indent="0">
              <a:buNone/>
            </a:pPr>
            <a:r>
              <a:rPr lang="en-US" sz="2800" b="1" dirty="0"/>
              <a:t>4. Regular Updates and Reviews</a:t>
            </a:r>
          </a:p>
          <a:p>
            <a:pPr marL="0" indent="0">
              <a:buNone/>
            </a:pPr>
            <a:r>
              <a:rPr lang="en-US" sz="2200" b="1" dirty="0"/>
              <a:t>Action: </a:t>
            </a:r>
            <a:r>
              <a:rPr lang="en-US" sz="2200" dirty="0"/>
              <a:t>Update playbooks to reflect new threats and changes in the environment.</a:t>
            </a:r>
          </a:p>
          <a:p>
            <a:pPr marL="0" indent="0">
              <a:buNone/>
            </a:pPr>
            <a:r>
              <a:rPr lang="en-US" sz="2200" b="1" dirty="0"/>
              <a:t>Example:</a:t>
            </a:r>
            <a:r>
              <a:rPr lang="en-US" sz="2200" dirty="0"/>
              <a:t> Quarterly reviews, after-action reports.</a:t>
            </a:r>
          </a:p>
          <a:p>
            <a:pPr marL="0" indent="0">
              <a:buNone/>
            </a:pPr>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83</a:t>
            </a:fld>
            <a:endParaRPr lang="en-US" dirty="0"/>
          </a:p>
        </p:txBody>
      </p:sp>
    </p:spTree>
    <p:extLst>
      <p:ext uri="{BB962C8B-B14F-4D97-AF65-F5344CB8AC3E}">
        <p14:creationId xmlns:p14="http://schemas.microsoft.com/office/powerpoint/2010/main" val="1957037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793380"/>
            <a:ext cx="11520487" cy="518457"/>
          </a:xfrm>
        </p:spPr>
        <p:txBody>
          <a:bodyPr>
            <a:normAutofit fontScale="90000"/>
          </a:bodyPr>
          <a:lstStyle/>
          <a:p>
            <a:br>
              <a:rPr lang="en-US" b="1" dirty="0"/>
            </a:br>
            <a:r>
              <a:rPr lang="en-US" b="1" dirty="0"/>
              <a:t>5. Implementing Playbooks</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84</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61797" y="2691961"/>
            <a:ext cx="5630165" cy="368691"/>
          </a:xfrm>
        </p:spPr>
        <p:txBody>
          <a:bodyPr>
            <a:normAutofit fontScale="85000" lnSpcReduction="20000"/>
          </a:bodyPr>
          <a:lstStyle/>
          <a:p>
            <a:r>
              <a:rPr lang="en-US" dirty="0"/>
              <a:t>2. </a:t>
            </a:r>
            <a:r>
              <a:rPr lang="en-US" b="1" dirty="0"/>
              <a:t>Integration with Tools</a:t>
            </a:r>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190359" y="3060652"/>
            <a:ext cx="5630165" cy="2334658"/>
          </a:xfrm>
        </p:spPr>
        <p:txBody>
          <a:bodyPr>
            <a:normAutofit/>
          </a:bodyPr>
          <a:lstStyle/>
          <a:p>
            <a:pPr marL="0" indent="0">
              <a:buNone/>
            </a:pPr>
            <a:r>
              <a:rPr lang="en-US" b="1" dirty="0"/>
              <a:t>Action: Use security tools to support playbook execution.</a:t>
            </a:r>
          </a:p>
          <a:p>
            <a:pPr marL="0" indent="0">
              <a:buNone/>
            </a:pPr>
            <a:r>
              <a:rPr lang="en-US" b="1" dirty="0"/>
              <a:t>Examples:</a:t>
            </a:r>
          </a:p>
          <a:p>
            <a:pPr>
              <a:buFont typeface="Wingdings" panose="05000000000000000000" pitchFamily="2" charset="2"/>
              <a:buChar char="Ø"/>
            </a:pPr>
            <a:r>
              <a:rPr lang="en-US" b="1" dirty="0"/>
              <a:t> SIEM Systems: For real-time monitoring and alerts.</a:t>
            </a:r>
          </a:p>
          <a:p>
            <a:pPr>
              <a:buFont typeface="Wingdings" panose="05000000000000000000" pitchFamily="2" charset="2"/>
              <a:buChar char="Ø"/>
            </a:pPr>
            <a:r>
              <a:rPr lang="en-US" b="1" dirty="0"/>
              <a:t> Ticketing Systems: For tracking and managing incidents.</a:t>
            </a:r>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91961"/>
            <a:ext cx="5582064" cy="368691"/>
          </a:xfrm>
        </p:spPr>
        <p:txBody>
          <a:bodyPr>
            <a:normAutofit fontScale="85000" lnSpcReduction="20000"/>
          </a:bodyPr>
          <a:lstStyle/>
          <a:p>
            <a:pPr marL="0" indent="0">
              <a:buNone/>
            </a:pPr>
            <a:r>
              <a:rPr lang="en-US" b="1" dirty="0"/>
              <a:t>1.Training and Awareness</a:t>
            </a:r>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48140" y="3060652"/>
            <a:ext cx="5582064" cy="2181615"/>
          </a:xfrm>
        </p:spPr>
        <p:txBody>
          <a:bodyPr>
            <a:normAutofit fontScale="92500"/>
          </a:bodyPr>
          <a:lstStyle/>
          <a:p>
            <a:pPr marL="0" indent="0">
              <a:buNone/>
            </a:pPr>
            <a:r>
              <a:rPr lang="en-US" b="1" dirty="0"/>
              <a:t>Action: Educate teams on playbook procedures and roles.</a:t>
            </a:r>
          </a:p>
          <a:p>
            <a:pPr marL="0" indent="0">
              <a:buNone/>
            </a:pPr>
            <a:r>
              <a:rPr lang="en-US" b="1" dirty="0"/>
              <a:t>Methods:</a:t>
            </a:r>
          </a:p>
          <a:p>
            <a:pPr>
              <a:buFont typeface="Wingdings" panose="05000000000000000000" pitchFamily="2" charset="2"/>
              <a:buChar char="Ø"/>
            </a:pPr>
            <a:r>
              <a:rPr lang="en-US" b="1" dirty="0"/>
              <a:t>  Training Sessions: Conduct regular training and simulations.</a:t>
            </a:r>
          </a:p>
          <a:p>
            <a:pPr>
              <a:buFont typeface="Wingdings" panose="05000000000000000000" pitchFamily="2" charset="2"/>
              <a:buChar char="Ø"/>
            </a:pPr>
            <a:r>
              <a:rPr lang="en-US" b="1" dirty="0"/>
              <a:t>  Workshops: Provide hands-on practice with scenarios.</a:t>
            </a:r>
            <a:endParaRPr lang="en-US" dirty="0"/>
          </a:p>
        </p:txBody>
      </p:sp>
    </p:spTree>
    <p:extLst>
      <p:ext uri="{BB962C8B-B14F-4D97-AF65-F5344CB8AC3E}">
        <p14:creationId xmlns:p14="http://schemas.microsoft.com/office/powerpoint/2010/main" val="3692511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609601"/>
            <a:ext cx="11520487" cy="518457"/>
          </a:xfrm>
        </p:spPr>
        <p:txBody>
          <a:bodyPr>
            <a:normAutofit fontScale="90000"/>
          </a:bodyPr>
          <a:lstStyle/>
          <a:p>
            <a:br>
              <a:rPr lang="en-US" b="1" dirty="0"/>
            </a:br>
            <a:r>
              <a:rPr lang="en-US" b="1" dirty="0"/>
              <a:t>6. Continuous Improvement</a:t>
            </a:r>
            <a:br>
              <a:rPr lang="en-US" b="1" dirty="0"/>
            </a:br>
            <a:endParaRPr lang="en-US" b="1"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85</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6238462" y="2607324"/>
            <a:ext cx="5630165" cy="368691"/>
          </a:xfrm>
        </p:spPr>
        <p:txBody>
          <a:bodyPr>
            <a:normAutofit fontScale="85000" lnSpcReduction="20000"/>
          </a:bodyPr>
          <a:lstStyle/>
          <a:p>
            <a:r>
              <a:rPr lang="en-US" dirty="0"/>
              <a:t>2. Feedback and Refinement</a:t>
            </a:r>
            <a:endParaRPr lang="en-US" b="1" dirty="0"/>
          </a:p>
          <a:p>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38461" y="3046764"/>
            <a:ext cx="5630165" cy="2334658"/>
          </a:xfrm>
        </p:spPr>
        <p:txBody>
          <a:bodyPr>
            <a:normAutofit fontScale="92500" lnSpcReduction="20000"/>
          </a:bodyPr>
          <a:lstStyle/>
          <a:p>
            <a:pPr marL="0" indent="0">
              <a:buNone/>
            </a:pPr>
            <a:r>
              <a:rPr lang="en-US" b="1" dirty="0"/>
              <a:t>Action:</a:t>
            </a:r>
            <a:r>
              <a:rPr lang="en-US" dirty="0"/>
              <a:t> Collect feedback from incident response teams and update playbooks accordingly.</a:t>
            </a:r>
          </a:p>
          <a:p>
            <a:pPr marL="0" indent="0">
              <a:buNone/>
            </a:pPr>
            <a:r>
              <a:rPr lang="en-US" dirty="0"/>
              <a:t> </a:t>
            </a:r>
            <a:r>
              <a:rPr lang="en-US" b="1" dirty="0"/>
              <a:t>Examples:</a:t>
            </a:r>
          </a:p>
          <a:p>
            <a:pPr>
              <a:buFont typeface="Wingdings" panose="05000000000000000000" pitchFamily="2" charset="2"/>
              <a:buChar char="Ø"/>
            </a:pPr>
            <a:r>
              <a:rPr lang="en-US" dirty="0"/>
              <a:t> </a:t>
            </a:r>
            <a:r>
              <a:rPr lang="en-US" b="1" dirty="0"/>
              <a:t>Post-Incident Reviews: </a:t>
            </a:r>
            <a:r>
              <a:rPr lang="en-US" dirty="0"/>
              <a:t>Analyze effectiveness and identify improvements.</a:t>
            </a:r>
          </a:p>
          <a:p>
            <a:pPr>
              <a:buFont typeface="Wingdings" panose="05000000000000000000" pitchFamily="2" charset="2"/>
              <a:buChar char="Ø"/>
            </a:pPr>
            <a:r>
              <a:rPr lang="en-US" dirty="0"/>
              <a:t> </a:t>
            </a:r>
            <a:r>
              <a:rPr lang="en-US" b="1" dirty="0"/>
              <a:t>Team Feedback: </a:t>
            </a:r>
            <a:r>
              <a:rPr lang="en-US" dirty="0"/>
              <a:t>Gather insights from responders on playbook usability.</a:t>
            </a:r>
          </a:p>
          <a:p>
            <a:pPr marL="0" indent="0">
              <a:buNone/>
            </a:pPr>
            <a:endParaRPr lang="en-US" b="1" dirty="0"/>
          </a:p>
          <a:p>
            <a:pPr marL="0" indent="0">
              <a:buNone/>
            </a:pPr>
            <a:endParaRPr lang="en-US" b="1"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6" y="2607324"/>
            <a:ext cx="5582064" cy="368691"/>
          </a:xfrm>
        </p:spPr>
        <p:txBody>
          <a:bodyPr>
            <a:normAutofit fontScale="85000" lnSpcReduction="20000"/>
          </a:bodyPr>
          <a:lstStyle/>
          <a:p>
            <a:pPr marL="0" indent="0">
              <a:buNone/>
            </a:pPr>
            <a:r>
              <a:rPr lang="en-US" b="1" dirty="0"/>
              <a:t>1.</a:t>
            </a:r>
            <a:r>
              <a:rPr lang="en-US" dirty="0"/>
              <a:t> Testing and Drills</a:t>
            </a:r>
            <a:endParaRPr lang="en-US" b="1" dirty="0"/>
          </a:p>
          <a:p>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3046764"/>
            <a:ext cx="5582064" cy="2181615"/>
          </a:xfrm>
        </p:spPr>
        <p:txBody>
          <a:bodyPr>
            <a:normAutofit fontScale="92500" lnSpcReduction="20000"/>
          </a:bodyPr>
          <a:lstStyle/>
          <a:p>
            <a:pPr marL="0" indent="0">
              <a:buNone/>
            </a:pPr>
            <a:r>
              <a:rPr lang="en-US" b="1" dirty="0"/>
              <a:t>Action:</a:t>
            </a:r>
            <a:r>
              <a:rPr lang="en-US" dirty="0"/>
              <a:t> Regularly test playbooks through exercises and simulations.</a:t>
            </a:r>
          </a:p>
          <a:p>
            <a:pPr marL="0" indent="0">
              <a:buNone/>
            </a:pPr>
            <a:r>
              <a:rPr lang="en-US" b="1" dirty="0"/>
              <a:t>Examples:</a:t>
            </a:r>
          </a:p>
          <a:p>
            <a:pPr>
              <a:buFont typeface="Wingdings" panose="05000000000000000000" pitchFamily="2" charset="2"/>
              <a:buChar char="Ø"/>
            </a:pPr>
            <a:r>
              <a:rPr lang="en-US" b="1" dirty="0"/>
              <a:t>Tabletop Exercises:</a:t>
            </a:r>
            <a:r>
              <a:rPr lang="en-US" dirty="0"/>
              <a:t> Walk-through scenarios with key stakeholders.</a:t>
            </a:r>
          </a:p>
          <a:p>
            <a:pPr>
              <a:buFont typeface="Wingdings" panose="05000000000000000000" pitchFamily="2" charset="2"/>
              <a:buChar char="Ø"/>
            </a:pPr>
            <a:r>
              <a:rPr lang="en-US" b="1" dirty="0"/>
              <a:t>Full-Scale Drills: </a:t>
            </a:r>
            <a:r>
              <a:rPr lang="en-US" dirty="0"/>
              <a:t>Simulate real-world incidents.</a:t>
            </a:r>
          </a:p>
          <a:p>
            <a:pPr marL="0" indent="0">
              <a:buNone/>
            </a:pPr>
            <a:endParaRPr lang="en-US" dirty="0"/>
          </a:p>
        </p:txBody>
      </p:sp>
    </p:spTree>
    <p:extLst>
      <p:ext uri="{BB962C8B-B14F-4D97-AF65-F5344CB8AC3E}">
        <p14:creationId xmlns:p14="http://schemas.microsoft.com/office/powerpoint/2010/main" val="3475674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22144" y="1105143"/>
            <a:ext cx="5272764" cy="746538"/>
          </a:xfrm>
        </p:spPr>
        <p:txBody>
          <a:bodyPr/>
          <a:lstStyle/>
          <a:p>
            <a:r>
              <a:rPr lang="en-US" sz="2400" dirty="0">
                <a:latin typeface="Arial Black" panose="020B0A04020102020204" pitchFamily="34" charset="0"/>
              </a:rPr>
              <a:t>5.CONCLUSION</a:t>
            </a:r>
            <a:br>
              <a:rPr lang="en-US" sz="1200" dirty="0"/>
            </a:br>
            <a:endParaRPr lang="en-US" sz="2400" dirty="0">
              <a:latin typeface="Arial Black" panose="020B0A04020102020204" pitchFamily="34" charset="0"/>
            </a:endParaRP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0" y="1478412"/>
            <a:ext cx="5272764" cy="3999578"/>
          </a:xfrm>
        </p:spPr>
        <p:txBody>
          <a:bodyPr>
            <a:normAutofit/>
          </a:bodyPr>
          <a:lstStyle/>
          <a:p>
            <a:pPr marL="0" indent="0">
              <a:buNone/>
            </a:pPr>
            <a:endParaRPr lang="en-US" dirty="0"/>
          </a:p>
          <a:p>
            <a:pPr marL="0" indent="0">
              <a:buNone/>
            </a:pPr>
            <a:r>
              <a:rPr lang="en-US" b="1" dirty="0"/>
              <a:t>Effectiveness of Playbooks: </a:t>
            </a:r>
            <a:r>
              <a:rPr lang="en-US" dirty="0"/>
              <a:t>Enhances response efficiency, reduces response time, and improves overall security posture.</a:t>
            </a:r>
          </a:p>
          <a:p>
            <a:pPr marL="0" indent="0">
              <a:buNone/>
            </a:pPr>
            <a:endParaRPr lang="en-US" dirty="0"/>
          </a:p>
          <a:p>
            <a:pPr marL="0" indent="0">
              <a:buNone/>
            </a:pPr>
            <a:r>
              <a:rPr lang="en-US" b="1" dirty="0"/>
              <a:t>Ongoing Effort: </a:t>
            </a:r>
            <a:r>
              <a:rPr lang="en-US" dirty="0"/>
              <a:t>Continuous refinement and testing of playbooks to adapt to evolving threats and organizational needs.</a:t>
            </a:r>
          </a:p>
          <a:p>
            <a:pPr marL="0" indent="0">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86</a:t>
            </a:fld>
            <a:endParaRPr lang="en-US" dirty="0"/>
          </a:p>
        </p:txBody>
      </p:sp>
    </p:spTree>
    <p:extLst>
      <p:ext uri="{BB962C8B-B14F-4D97-AF65-F5344CB8AC3E}">
        <p14:creationId xmlns:p14="http://schemas.microsoft.com/office/powerpoint/2010/main" val="2016040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B43-176A-4980-9A3E-859E1857FFA2}"/>
              </a:ext>
            </a:extLst>
          </p:cNvPr>
          <p:cNvSpPr>
            <a:spLocks noGrp="1"/>
          </p:cNvSpPr>
          <p:nvPr>
            <p:ph type="ctrTitle"/>
          </p:nvPr>
        </p:nvSpPr>
        <p:spPr/>
        <p:txBody>
          <a:bodyPr/>
          <a:lstStyle/>
          <a:p>
            <a:r>
              <a:rPr lang="en-US" sz="4000" dirty="0"/>
              <a:t>Chapter 7</a:t>
            </a:r>
            <a:br>
              <a:rPr lang="en-US" sz="4000" dirty="0"/>
            </a:br>
            <a:r>
              <a:rPr lang="en-US" sz="4000" dirty="0"/>
              <a:t>Deep Dive into Cyber Security Tools and Their Applications</a:t>
            </a:r>
            <a:endParaRPr lang="en-NG" sz="4000" dirty="0"/>
          </a:p>
        </p:txBody>
      </p:sp>
      <p:sp>
        <p:nvSpPr>
          <p:cNvPr id="3" name="Subtitle 2">
            <a:extLst>
              <a:ext uri="{FF2B5EF4-FFF2-40B4-BE49-F238E27FC236}">
                <a16:creationId xmlns:a16="http://schemas.microsoft.com/office/drawing/2014/main" id="{ABFB2A8D-DCB6-4B69-8F3A-429064456EEC}"/>
              </a:ext>
            </a:extLst>
          </p:cNvPr>
          <p:cNvSpPr>
            <a:spLocks noGrp="1"/>
          </p:cNvSpPr>
          <p:nvPr>
            <p:ph type="subTitle" idx="1"/>
          </p:nvPr>
        </p:nvSpPr>
        <p:spPr/>
        <p:txBody>
          <a:bodyPr/>
          <a:lstStyle/>
          <a:p>
            <a:endParaRPr lang="en-NG" dirty="0"/>
          </a:p>
        </p:txBody>
      </p:sp>
    </p:spTree>
    <p:extLst>
      <p:ext uri="{BB962C8B-B14F-4D97-AF65-F5344CB8AC3E}">
        <p14:creationId xmlns:p14="http://schemas.microsoft.com/office/powerpoint/2010/main" val="1991927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3CD7-3C7E-42D7-B5E1-8AEEB003CC48}"/>
              </a:ext>
            </a:extLst>
          </p:cNvPr>
          <p:cNvSpPr>
            <a:spLocks noGrp="1"/>
          </p:cNvSpPr>
          <p:nvPr>
            <p:ph type="title"/>
          </p:nvPr>
        </p:nvSpPr>
        <p:spPr>
          <a:xfrm>
            <a:off x="1249697" y="317729"/>
            <a:ext cx="9905998" cy="741050"/>
          </a:xfrm>
        </p:spPr>
        <p:txBody>
          <a:bodyPr>
            <a:normAutofit fontScale="90000"/>
          </a:bodyPr>
          <a:lstStyle/>
          <a:p>
            <a:r>
              <a:rPr lang="en-US" dirty="0"/>
              <a:t>1. Network Security Tools</a:t>
            </a:r>
            <a:br>
              <a:rPr lang="en-US" dirty="0"/>
            </a:br>
            <a:endParaRPr lang="en-NG" dirty="0"/>
          </a:p>
        </p:txBody>
      </p:sp>
      <p:sp>
        <p:nvSpPr>
          <p:cNvPr id="3" name="Content Placeholder 2">
            <a:extLst>
              <a:ext uri="{FF2B5EF4-FFF2-40B4-BE49-F238E27FC236}">
                <a16:creationId xmlns:a16="http://schemas.microsoft.com/office/drawing/2014/main" id="{8CBC34AB-C900-4B87-9928-FE4A2D83DE15}"/>
              </a:ext>
            </a:extLst>
          </p:cNvPr>
          <p:cNvSpPr>
            <a:spLocks noGrp="1"/>
          </p:cNvSpPr>
          <p:nvPr>
            <p:ph idx="1"/>
          </p:nvPr>
        </p:nvSpPr>
        <p:spPr>
          <a:xfrm>
            <a:off x="1143000" y="889919"/>
            <a:ext cx="9905999" cy="3541714"/>
          </a:xfrm>
        </p:spPr>
        <p:txBody>
          <a:bodyPr>
            <a:noAutofit/>
          </a:bodyPr>
          <a:lstStyle/>
          <a:p>
            <a:pPr marL="0" indent="0">
              <a:buNone/>
            </a:pPr>
            <a:endParaRPr lang="en-US" sz="2000" dirty="0"/>
          </a:p>
          <a:p>
            <a:pPr marL="0" indent="0">
              <a:buNone/>
            </a:pPr>
            <a:r>
              <a:rPr lang="en-US" sz="2000" b="1" dirty="0"/>
              <a:t>A. Firewalls</a:t>
            </a:r>
          </a:p>
          <a:p>
            <a:pPr>
              <a:buFont typeface="Wingdings" panose="05000000000000000000" pitchFamily="2" charset="2"/>
              <a:buChar char="Ø"/>
            </a:pPr>
            <a:r>
              <a:rPr lang="en-US" sz="2000" dirty="0"/>
              <a:t>Purpose: Monitor and control incoming and outgoing network traffic based on predetermined security rules.</a:t>
            </a:r>
          </a:p>
          <a:p>
            <a:pPr>
              <a:buFont typeface="Wingdings" panose="05000000000000000000" pitchFamily="2" charset="2"/>
              <a:buChar char="Ø"/>
            </a:pPr>
            <a:r>
              <a:rPr lang="en-US" sz="2000" dirty="0"/>
              <a:t>Applications: Protect against unauthorized access, malware, and network-based attacks.</a:t>
            </a:r>
          </a:p>
          <a:p>
            <a:pPr>
              <a:buFont typeface="Wingdings" panose="05000000000000000000" pitchFamily="2" charset="2"/>
              <a:buChar char="Ø"/>
            </a:pPr>
            <a:r>
              <a:rPr lang="en-US" sz="2000" dirty="0"/>
              <a:t>Examples: Palo Alto Networks, Cisco ASA</a:t>
            </a:r>
          </a:p>
          <a:p>
            <a:pPr marL="0" indent="0">
              <a:buNone/>
            </a:pPr>
            <a:endParaRPr lang="en-US" sz="2000" dirty="0"/>
          </a:p>
          <a:p>
            <a:pPr marL="0" indent="0">
              <a:buNone/>
            </a:pPr>
            <a:r>
              <a:rPr lang="en-US" sz="2000" b="1" dirty="0"/>
              <a:t>B. Intrusion Detection Systems (IDS)</a:t>
            </a:r>
          </a:p>
          <a:p>
            <a:pPr>
              <a:buFont typeface="Wingdings" panose="05000000000000000000" pitchFamily="2" charset="2"/>
              <a:buChar char="Ø"/>
            </a:pPr>
            <a:r>
              <a:rPr lang="en-US" sz="2000" dirty="0"/>
              <a:t>Purpose: Detect and respond to malicious activities or policy violations within a network.</a:t>
            </a:r>
          </a:p>
          <a:p>
            <a:pPr>
              <a:buFont typeface="Wingdings" panose="05000000000000000000" pitchFamily="2" charset="2"/>
              <a:buChar char="Ø"/>
            </a:pPr>
            <a:r>
              <a:rPr lang="en-US" sz="2000" dirty="0"/>
              <a:t>Applications: Monitor network traffic for signs of suspicious activity.</a:t>
            </a:r>
          </a:p>
          <a:p>
            <a:pPr>
              <a:buFont typeface="Wingdings" panose="05000000000000000000" pitchFamily="2" charset="2"/>
              <a:buChar char="Ø"/>
            </a:pPr>
            <a:r>
              <a:rPr lang="en-US" sz="2000" dirty="0"/>
              <a:t>Examples: Snort, Suricata</a:t>
            </a:r>
          </a:p>
          <a:p>
            <a:endParaRPr lang="en-US" sz="2000" dirty="0"/>
          </a:p>
        </p:txBody>
      </p:sp>
    </p:spTree>
    <p:extLst>
      <p:ext uri="{BB962C8B-B14F-4D97-AF65-F5344CB8AC3E}">
        <p14:creationId xmlns:p14="http://schemas.microsoft.com/office/powerpoint/2010/main" val="3303118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209C-2DF5-4E6B-BF7E-F1734F372EAC}"/>
              </a:ext>
            </a:extLst>
          </p:cNvPr>
          <p:cNvSpPr>
            <a:spLocks noGrp="1"/>
          </p:cNvSpPr>
          <p:nvPr>
            <p:ph type="title"/>
          </p:nvPr>
        </p:nvSpPr>
        <p:spPr/>
        <p:txBody>
          <a:bodyPr/>
          <a:lstStyle/>
          <a:p>
            <a:r>
              <a:rPr lang="en-US" dirty="0"/>
              <a:t>Network Security Tools</a:t>
            </a:r>
            <a:endParaRPr lang="en-NG" dirty="0"/>
          </a:p>
        </p:txBody>
      </p:sp>
      <p:sp>
        <p:nvSpPr>
          <p:cNvPr id="3" name="Content Placeholder 2">
            <a:extLst>
              <a:ext uri="{FF2B5EF4-FFF2-40B4-BE49-F238E27FC236}">
                <a16:creationId xmlns:a16="http://schemas.microsoft.com/office/drawing/2014/main" id="{92BFD89A-C947-4D21-8E43-5ED9463CAC24}"/>
              </a:ext>
            </a:extLst>
          </p:cNvPr>
          <p:cNvSpPr>
            <a:spLocks noGrp="1"/>
          </p:cNvSpPr>
          <p:nvPr>
            <p:ph idx="1"/>
          </p:nvPr>
        </p:nvSpPr>
        <p:spPr/>
        <p:txBody>
          <a:bodyPr>
            <a:normAutofit/>
          </a:bodyPr>
          <a:lstStyle/>
          <a:p>
            <a:pPr marL="0" indent="0">
              <a:buNone/>
            </a:pPr>
            <a:r>
              <a:rPr lang="en-US" sz="2000" b="1" dirty="0"/>
              <a:t>C. Intrusion Prevention Systems (IPS)</a:t>
            </a:r>
            <a:endParaRPr lang="en-US" sz="2000" dirty="0"/>
          </a:p>
          <a:p>
            <a:pPr>
              <a:buFont typeface="Wingdings" panose="05000000000000000000" pitchFamily="2" charset="2"/>
              <a:buChar char="Ø"/>
            </a:pPr>
            <a:r>
              <a:rPr lang="en-US" sz="2000" dirty="0"/>
              <a:t> Purpose: Automatically block or prevent identified threats.</a:t>
            </a:r>
          </a:p>
          <a:p>
            <a:pPr>
              <a:buFont typeface="Wingdings" panose="05000000000000000000" pitchFamily="2" charset="2"/>
              <a:buChar char="Ø"/>
            </a:pPr>
            <a:r>
              <a:rPr lang="en-US" sz="2000" dirty="0"/>
              <a:t> Applications: Stop attacks in real-time by enforcing security policies.</a:t>
            </a:r>
          </a:p>
          <a:p>
            <a:pPr>
              <a:buFont typeface="Wingdings" panose="05000000000000000000" pitchFamily="2" charset="2"/>
              <a:buChar char="Ø"/>
            </a:pPr>
            <a:r>
              <a:rPr lang="en-US" sz="2000" dirty="0"/>
              <a:t> Examples: McAfee Network Security Platform, IBM </a:t>
            </a:r>
            <a:r>
              <a:rPr lang="en-US" sz="2000" dirty="0" err="1"/>
              <a:t>Qradar</a:t>
            </a:r>
            <a:r>
              <a:rPr lang="en-US" sz="2000" dirty="0"/>
              <a:t>, Suricata, Snort</a:t>
            </a:r>
          </a:p>
          <a:p>
            <a:pPr marL="0" indent="0">
              <a:buNone/>
            </a:pPr>
            <a:endParaRPr lang="en-US" sz="2000" dirty="0"/>
          </a:p>
        </p:txBody>
      </p:sp>
    </p:spTree>
    <p:extLst>
      <p:ext uri="{BB962C8B-B14F-4D97-AF65-F5344CB8AC3E}">
        <p14:creationId xmlns:p14="http://schemas.microsoft.com/office/powerpoint/2010/main" val="79256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0BED-0437-464E-ADEC-6C1A73896004}"/>
              </a:ext>
            </a:extLst>
          </p:cNvPr>
          <p:cNvSpPr>
            <a:spLocks noGrp="1"/>
          </p:cNvSpPr>
          <p:nvPr>
            <p:ph type="title"/>
          </p:nvPr>
        </p:nvSpPr>
        <p:spPr>
          <a:xfrm>
            <a:off x="1663147" y="2398643"/>
            <a:ext cx="10043422" cy="3983777"/>
          </a:xfrm>
        </p:spPr>
        <p:txBody>
          <a:bodyPr>
            <a:normAutofit fontScale="90000"/>
          </a:bodyPr>
          <a:lstStyle/>
          <a:p>
            <a:pPr marL="0" indent="0">
              <a:buNone/>
            </a:pPr>
            <a:br>
              <a:rPr lang="en-US" sz="2200" b="1" dirty="0"/>
            </a:br>
            <a:br>
              <a:rPr lang="en-US" sz="2200" b="1" dirty="0"/>
            </a:br>
            <a:br>
              <a:rPr lang="en-US" sz="2200" b="1" dirty="0"/>
            </a:br>
            <a:br>
              <a:rPr lang="en-US" sz="2200" b="1" dirty="0"/>
            </a:br>
            <a:br>
              <a:rPr lang="en-US" sz="2200" b="1" dirty="0"/>
            </a:br>
            <a:r>
              <a:rPr lang="en-US" sz="2200" dirty="0"/>
              <a:t>2. Phishing:</a:t>
            </a:r>
            <a:br>
              <a:rPr lang="en-US" sz="2200" dirty="0"/>
            </a:br>
            <a:br>
              <a:rPr lang="en-US" sz="2200" dirty="0"/>
            </a:br>
            <a:r>
              <a:rPr lang="en-US" sz="2200" dirty="0"/>
              <a:t>Definition: Attempts to steal sensitive information by masquerading trustworthy entities.</a:t>
            </a:r>
            <a:br>
              <a:rPr lang="en-US" sz="2200" dirty="0"/>
            </a:br>
            <a:br>
              <a:rPr lang="en-US" sz="2200" dirty="0"/>
            </a:br>
            <a:r>
              <a:rPr lang="en-US" sz="2200" dirty="0"/>
              <a:t>Examples:</a:t>
            </a:r>
            <a:br>
              <a:rPr lang="en-US" sz="2200" dirty="0"/>
            </a:br>
            <a:br>
              <a:rPr lang="en-US" sz="2200" dirty="0"/>
            </a:br>
            <a:r>
              <a:rPr lang="en-US" sz="2200" dirty="0"/>
              <a:t>Email Phishing: Fraudulent emails asking for personal or financial information</a:t>
            </a:r>
            <a:br>
              <a:rPr lang="en-US" sz="2200" dirty="0"/>
            </a:br>
            <a:r>
              <a:rPr lang="en-US" sz="2200" dirty="0"/>
              <a:t>Spear Phishing: Targeted phishing attacks aimed at specific individuals</a:t>
            </a:r>
            <a:br>
              <a:rPr lang="en-US" sz="2200" dirty="0"/>
            </a:br>
            <a:r>
              <a:rPr lang="en-US" sz="2200" dirty="0"/>
              <a:t>Whaling: Targeting high-profile executives with phishing schemes</a:t>
            </a:r>
            <a:br>
              <a:rPr lang="en-US" sz="2200" dirty="0"/>
            </a:br>
            <a:r>
              <a:rPr lang="en-US" sz="2200" dirty="0"/>
              <a:t>	</a:t>
            </a:r>
            <a:br>
              <a:rPr lang="en-US" sz="2200" dirty="0"/>
            </a:br>
            <a:r>
              <a:rPr lang="en-US" sz="2200" dirty="0"/>
              <a:t>	</a:t>
            </a:r>
            <a:br>
              <a:rPr lang="en-US" sz="2200" dirty="0"/>
            </a:br>
            <a:r>
              <a:rPr lang="en-US" sz="2200" dirty="0"/>
              <a:t>		</a:t>
            </a:r>
            <a:br>
              <a:rPr lang="en-US" sz="2200" dirty="0"/>
            </a:br>
            <a:endParaRPr lang="en-NG" sz="2200" dirty="0"/>
          </a:p>
        </p:txBody>
      </p:sp>
      <p:sp>
        <p:nvSpPr>
          <p:cNvPr id="3" name="Text Placeholder 2">
            <a:extLst>
              <a:ext uri="{FF2B5EF4-FFF2-40B4-BE49-F238E27FC236}">
                <a16:creationId xmlns:a16="http://schemas.microsoft.com/office/drawing/2014/main" id="{D615BF30-F606-4842-9755-D6FB3567CE12}"/>
              </a:ext>
            </a:extLst>
          </p:cNvPr>
          <p:cNvSpPr>
            <a:spLocks noGrp="1"/>
          </p:cNvSpPr>
          <p:nvPr>
            <p:ph type="body" idx="1"/>
          </p:nvPr>
        </p:nvSpPr>
        <p:spPr>
          <a:xfrm>
            <a:off x="1565482" y="728869"/>
            <a:ext cx="9906000" cy="954157"/>
          </a:xfrm>
        </p:spPr>
        <p:txBody>
          <a:bodyPr>
            <a:normAutofit/>
          </a:bodyPr>
          <a:lstStyle/>
          <a:p>
            <a:r>
              <a:rPr lang="en-US" sz="4400" b="1" dirty="0"/>
              <a:t>Types of Cyber Threats</a:t>
            </a:r>
            <a:r>
              <a:rPr lang="en-US" sz="2800" b="1" dirty="0"/>
              <a:t>.</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NG" sz="2800" b="1" dirty="0"/>
          </a:p>
        </p:txBody>
      </p:sp>
    </p:spTree>
    <p:extLst>
      <p:ext uri="{BB962C8B-B14F-4D97-AF65-F5344CB8AC3E}">
        <p14:creationId xmlns:p14="http://schemas.microsoft.com/office/powerpoint/2010/main" val="1054912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16A1-2674-4849-986C-E1D644721AC7}"/>
              </a:ext>
            </a:extLst>
          </p:cNvPr>
          <p:cNvSpPr>
            <a:spLocks noGrp="1"/>
          </p:cNvSpPr>
          <p:nvPr>
            <p:ph type="title"/>
          </p:nvPr>
        </p:nvSpPr>
        <p:spPr>
          <a:xfrm>
            <a:off x="1021098" y="372979"/>
            <a:ext cx="9905998" cy="869867"/>
          </a:xfrm>
        </p:spPr>
        <p:txBody>
          <a:bodyPr/>
          <a:lstStyle/>
          <a:p>
            <a:r>
              <a:rPr lang="en-US" b="1" dirty="0"/>
              <a:t>Endpoint Security Tools</a:t>
            </a:r>
            <a:endParaRPr lang="en-NG" b="1" dirty="0"/>
          </a:p>
        </p:txBody>
      </p:sp>
      <p:sp>
        <p:nvSpPr>
          <p:cNvPr id="3" name="Content Placeholder 2">
            <a:extLst>
              <a:ext uri="{FF2B5EF4-FFF2-40B4-BE49-F238E27FC236}">
                <a16:creationId xmlns:a16="http://schemas.microsoft.com/office/drawing/2014/main" id="{AB7A59EE-641C-4BDD-B2BC-79211B3A695F}"/>
              </a:ext>
            </a:extLst>
          </p:cNvPr>
          <p:cNvSpPr>
            <a:spLocks noGrp="1"/>
          </p:cNvSpPr>
          <p:nvPr>
            <p:ph idx="1"/>
          </p:nvPr>
        </p:nvSpPr>
        <p:spPr>
          <a:xfrm>
            <a:off x="1021097" y="1429543"/>
            <a:ext cx="9905999" cy="3541714"/>
          </a:xfrm>
        </p:spPr>
        <p:txBody>
          <a:bodyPr>
            <a:noAutofit/>
          </a:bodyPr>
          <a:lstStyle/>
          <a:p>
            <a:pPr marL="457200" indent="-457200">
              <a:buAutoNum type="alphaUcPeriod"/>
            </a:pPr>
            <a:r>
              <a:rPr lang="en-US" sz="2000" dirty="0"/>
              <a:t>Antivirus Software</a:t>
            </a:r>
          </a:p>
          <a:p>
            <a:pPr>
              <a:buFont typeface="Wingdings" panose="05000000000000000000" pitchFamily="2" charset="2"/>
              <a:buChar char="Ø"/>
            </a:pPr>
            <a:r>
              <a:rPr lang="en-US" sz="2000" dirty="0"/>
              <a:t>Purpose: Detect, prevent, and remove malware from individual devices.</a:t>
            </a:r>
          </a:p>
          <a:p>
            <a:pPr>
              <a:buFont typeface="Wingdings" panose="05000000000000000000" pitchFamily="2" charset="2"/>
              <a:buChar char="Ø"/>
            </a:pPr>
            <a:r>
              <a:rPr lang="en-US" sz="2000" dirty="0"/>
              <a:t>Applications: Scan files, emails, and programs for malicious content.</a:t>
            </a:r>
          </a:p>
          <a:p>
            <a:pPr>
              <a:buFont typeface="Wingdings" panose="05000000000000000000" pitchFamily="2" charset="2"/>
              <a:buChar char="Ø"/>
            </a:pPr>
            <a:r>
              <a:rPr lang="en-US" sz="2000" dirty="0"/>
              <a:t>Examples: Norton, Bitdefender, Microsoft Defender</a:t>
            </a:r>
          </a:p>
          <a:p>
            <a:pPr marL="0" indent="0">
              <a:buNone/>
            </a:pPr>
            <a:endParaRPr lang="en-US" sz="2000" dirty="0"/>
          </a:p>
          <a:p>
            <a:pPr marL="0" indent="0">
              <a:buNone/>
            </a:pPr>
            <a:r>
              <a:rPr lang="en-US" sz="2000" dirty="0"/>
              <a:t>B. Endpoint Detection and Response (EDR)</a:t>
            </a:r>
          </a:p>
          <a:p>
            <a:pPr>
              <a:buFont typeface="Wingdings" panose="05000000000000000000" pitchFamily="2" charset="2"/>
              <a:buChar char="Ø"/>
            </a:pPr>
            <a:r>
              <a:rPr lang="en-US" sz="2000" dirty="0"/>
              <a:t> Purpose: Monitor and respond to threats on end-user devices.</a:t>
            </a:r>
          </a:p>
          <a:p>
            <a:pPr>
              <a:buFont typeface="Wingdings" panose="05000000000000000000" pitchFamily="2" charset="2"/>
              <a:buChar char="Ø"/>
            </a:pPr>
            <a:r>
              <a:rPr lang="en-US" sz="2000" dirty="0"/>
              <a:t>Applications: Advanced threat detection, incident response, and forensic analysis.</a:t>
            </a:r>
          </a:p>
          <a:p>
            <a:pPr>
              <a:buFont typeface="Wingdings" panose="05000000000000000000" pitchFamily="2" charset="2"/>
              <a:buChar char="Ø"/>
            </a:pPr>
            <a:r>
              <a:rPr lang="en-US" sz="2000" dirty="0"/>
              <a:t>Examples: CrowdStrike Falcon, Carbon Black</a:t>
            </a:r>
            <a:endParaRPr lang="en-NG" sz="2000" dirty="0"/>
          </a:p>
        </p:txBody>
      </p:sp>
    </p:spTree>
    <p:extLst>
      <p:ext uri="{BB962C8B-B14F-4D97-AF65-F5344CB8AC3E}">
        <p14:creationId xmlns:p14="http://schemas.microsoft.com/office/powerpoint/2010/main" val="1522484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8802-3C46-49FC-BC99-8C48152C0477}"/>
              </a:ext>
            </a:extLst>
          </p:cNvPr>
          <p:cNvSpPr>
            <a:spLocks noGrp="1"/>
          </p:cNvSpPr>
          <p:nvPr>
            <p:ph type="title"/>
          </p:nvPr>
        </p:nvSpPr>
        <p:spPr>
          <a:xfrm>
            <a:off x="1141413" y="618518"/>
            <a:ext cx="9905998" cy="921524"/>
          </a:xfrm>
        </p:spPr>
        <p:txBody>
          <a:bodyPr/>
          <a:lstStyle/>
          <a:p>
            <a:r>
              <a:rPr lang="en-US" b="1" dirty="0"/>
              <a:t>Endpoint Security Tools</a:t>
            </a:r>
            <a:endParaRPr lang="en-NG" b="1" dirty="0"/>
          </a:p>
        </p:txBody>
      </p:sp>
      <p:sp>
        <p:nvSpPr>
          <p:cNvPr id="7" name="TextBox 6">
            <a:extLst>
              <a:ext uri="{FF2B5EF4-FFF2-40B4-BE49-F238E27FC236}">
                <a16:creationId xmlns:a16="http://schemas.microsoft.com/office/drawing/2014/main" id="{CA54CCF5-058E-46D6-B52C-88DB2DD75656}"/>
              </a:ext>
            </a:extLst>
          </p:cNvPr>
          <p:cNvSpPr txBox="1"/>
          <p:nvPr/>
        </p:nvSpPr>
        <p:spPr>
          <a:xfrm>
            <a:off x="1031937" y="1914163"/>
            <a:ext cx="6898681" cy="2246769"/>
          </a:xfrm>
          <a:prstGeom prst="rect">
            <a:avLst/>
          </a:prstGeom>
          <a:noFill/>
        </p:spPr>
        <p:txBody>
          <a:bodyPr wrap="square">
            <a:spAutoFit/>
          </a:bodyPr>
          <a:lstStyle/>
          <a:p>
            <a:r>
              <a:rPr lang="en-US" sz="2000" b="1" dirty="0"/>
              <a:t>C. </a:t>
            </a:r>
            <a:r>
              <a:rPr lang="en-NG" sz="2000" b="1" dirty="0"/>
              <a:t>Mobile Device Management (MDM)</a:t>
            </a:r>
            <a:endParaRPr lang="en-US" sz="2000" b="1" dirty="0"/>
          </a:p>
          <a:p>
            <a:endParaRPr lang="en-NG" sz="2000" dirty="0"/>
          </a:p>
          <a:p>
            <a:pPr marL="285750" indent="-285750">
              <a:buFont typeface="Wingdings" panose="05000000000000000000" pitchFamily="2" charset="2"/>
              <a:buChar char="Ø"/>
            </a:pPr>
            <a:r>
              <a:rPr lang="en-NG" sz="2000" b="1" dirty="0"/>
              <a:t>Purpose: </a:t>
            </a:r>
            <a:r>
              <a:rPr lang="en-NG" sz="2000" dirty="0"/>
              <a:t>Manage and secure mobile devices within an organization.</a:t>
            </a:r>
          </a:p>
          <a:p>
            <a:pPr marL="285750" indent="-285750">
              <a:buFont typeface="Wingdings" panose="05000000000000000000" pitchFamily="2" charset="2"/>
              <a:buChar char="Ø"/>
            </a:pPr>
            <a:r>
              <a:rPr lang="en-NG" sz="2000" b="1" dirty="0"/>
              <a:t>Applications: </a:t>
            </a:r>
            <a:r>
              <a:rPr lang="en-NG" sz="2000" dirty="0"/>
              <a:t>Enforce security policies, remotely wipe data, and manage app installations.</a:t>
            </a:r>
          </a:p>
          <a:p>
            <a:pPr marL="285750" indent="-285750">
              <a:buFont typeface="Wingdings" panose="05000000000000000000" pitchFamily="2" charset="2"/>
              <a:buChar char="Ø"/>
            </a:pPr>
            <a:r>
              <a:rPr lang="en-NG" sz="2000" b="1" dirty="0"/>
              <a:t> Examples: </a:t>
            </a:r>
            <a:r>
              <a:rPr lang="en-NG" sz="2000" dirty="0"/>
              <a:t>VMware Workspace ONE, Microsoft Intune</a:t>
            </a:r>
          </a:p>
        </p:txBody>
      </p:sp>
    </p:spTree>
    <p:extLst>
      <p:ext uri="{BB962C8B-B14F-4D97-AF65-F5344CB8AC3E}">
        <p14:creationId xmlns:p14="http://schemas.microsoft.com/office/powerpoint/2010/main" val="1991890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17F3-4972-48E6-8DD0-3E7B187D244E}"/>
              </a:ext>
            </a:extLst>
          </p:cNvPr>
          <p:cNvSpPr>
            <a:spLocks noGrp="1"/>
          </p:cNvSpPr>
          <p:nvPr>
            <p:ph type="title"/>
          </p:nvPr>
        </p:nvSpPr>
        <p:spPr>
          <a:xfrm>
            <a:off x="1266278" y="560723"/>
            <a:ext cx="9858084" cy="594309"/>
          </a:xfrm>
        </p:spPr>
        <p:txBody>
          <a:bodyPr>
            <a:normAutofit fontScale="90000"/>
          </a:bodyPr>
          <a:lstStyle/>
          <a:p>
            <a:r>
              <a:rPr lang="en-US" dirty="0"/>
              <a:t>3. Identity and Access Management (IAM) Tools</a:t>
            </a:r>
            <a:endParaRPr lang="en-NG" dirty="0"/>
          </a:p>
        </p:txBody>
      </p:sp>
      <p:sp>
        <p:nvSpPr>
          <p:cNvPr id="4" name="TextBox 3">
            <a:extLst>
              <a:ext uri="{FF2B5EF4-FFF2-40B4-BE49-F238E27FC236}">
                <a16:creationId xmlns:a16="http://schemas.microsoft.com/office/drawing/2014/main" id="{C5975D96-E306-405D-BD61-4CCC9B2AFA13}"/>
              </a:ext>
            </a:extLst>
          </p:cNvPr>
          <p:cNvSpPr txBox="1"/>
          <p:nvPr/>
        </p:nvSpPr>
        <p:spPr>
          <a:xfrm>
            <a:off x="1063589" y="1293031"/>
            <a:ext cx="12054841" cy="5940088"/>
          </a:xfrm>
          <a:prstGeom prst="rect">
            <a:avLst/>
          </a:prstGeom>
          <a:noFill/>
        </p:spPr>
        <p:txBody>
          <a:bodyPr wrap="square">
            <a:spAutoFit/>
          </a:bodyPr>
          <a:lstStyle/>
          <a:p>
            <a:pPr marL="342900" indent="-342900">
              <a:buAutoNum type="alphaUcPeriod"/>
            </a:pPr>
            <a:r>
              <a:rPr lang="en-NG" sz="2000" b="1" dirty="0"/>
              <a:t>Single Sign-On (SSO)</a:t>
            </a:r>
            <a:endParaRPr lang="en-US" sz="2000" b="1" dirty="0"/>
          </a:p>
          <a:p>
            <a:pPr marL="342900" indent="-342900">
              <a:buAutoNum type="alphaUcPeriod"/>
            </a:pPr>
            <a:endParaRPr lang="en-NG" sz="2000" b="1" dirty="0"/>
          </a:p>
          <a:p>
            <a:pPr marL="285750" indent="-285750">
              <a:buFont typeface="Wingdings" panose="05000000000000000000" pitchFamily="2" charset="2"/>
              <a:buChar char="Ø"/>
            </a:pPr>
            <a:r>
              <a:rPr lang="en-NG" sz="2000" dirty="0"/>
              <a:t>Purpose: Allow users to access multiple applications with one set of credentials.</a:t>
            </a:r>
          </a:p>
          <a:p>
            <a:pPr marL="285750" indent="-285750">
              <a:buFont typeface="Wingdings" panose="05000000000000000000" pitchFamily="2" charset="2"/>
              <a:buChar char="Ø"/>
            </a:pPr>
            <a:r>
              <a:rPr lang="en-NG" sz="2000" dirty="0"/>
              <a:t>Applications: Simplify user management and enhance security.</a:t>
            </a:r>
          </a:p>
          <a:p>
            <a:pPr marL="285750" indent="-285750">
              <a:buFont typeface="Wingdings" panose="05000000000000000000" pitchFamily="2" charset="2"/>
              <a:buChar char="Ø"/>
            </a:pPr>
            <a:r>
              <a:rPr lang="en-NG" sz="2000" dirty="0"/>
              <a:t>Examples: Okta, OneLogin</a:t>
            </a:r>
          </a:p>
          <a:p>
            <a:endParaRPr lang="en-NG" sz="2000" b="1" dirty="0"/>
          </a:p>
          <a:p>
            <a:r>
              <a:rPr lang="en-US" sz="2000" b="1" dirty="0"/>
              <a:t>B. </a:t>
            </a:r>
            <a:r>
              <a:rPr lang="en-NG" sz="2000" b="1" dirty="0"/>
              <a:t>Multi-Factor Authentication (MFA)</a:t>
            </a:r>
            <a:endParaRPr lang="en-US" sz="2000" b="1" dirty="0"/>
          </a:p>
          <a:p>
            <a:endParaRPr lang="en-NG" sz="2000" b="1" dirty="0"/>
          </a:p>
          <a:p>
            <a:pPr marL="285750" indent="-285750">
              <a:buFont typeface="Wingdings" panose="05000000000000000000" pitchFamily="2" charset="2"/>
              <a:buChar char="Ø"/>
            </a:pPr>
            <a:r>
              <a:rPr lang="en-NG" sz="2000" dirty="0"/>
              <a:t>Purpose: Add an extra layer of security by requiring multiple forms of verification.</a:t>
            </a:r>
          </a:p>
          <a:p>
            <a:pPr marL="285750" indent="-285750">
              <a:buFont typeface="Wingdings" panose="05000000000000000000" pitchFamily="2" charset="2"/>
              <a:buChar char="Ø"/>
            </a:pPr>
            <a:r>
              <a:rPr lang="en-NG" sz="2000" dirty="0"/>
              <a:t>Applications: Protect against unauthorized access even if passwords are compromised.</a:t>
            </a:r>
          </a:p>
          <a:p>
            <a:pPr marL="285750" indent="-285750">
              <a:buFont typeface="Wingdings" panose="05000000000000000000" pitchFamily="2" charset="2"/>
              <a:buChar char="Ø"/>
            </a:pPr>
            <a:r>
              <a:rPr lang="en-NG" sz="2000" dirty="0"/>
              <a:t>Examples: Duo Security, Google Authenticator</a:t>
            </a:r>
            <a:r>
              <a:rPr lang="en-US" sz="2000" dirty="0"/>
              <a:t>, Microsoft Authenticator App, Okta verify, Authy</a:t>
            </a:r>
          </a:p>
          <a:p>
            <a:endParaRPr lang="en-US" sz="2000" dirty="0"/>
          </a:p>
          <a:p>
            <a:r>
              <a:rPr lang="en-US" sz="2000" b="1" dirty="0"/>
              <a:t>C. Privileged Access Management (PAM)</a:t>
            </a:r>
          </a:p>
          <a:p>
            <a:endParaRPr lang="en-US" sz="2000" b="1" dirty="0"/>
          </a:p>
          <a:p>
            <a:pPr marL="285750" indent="-285750">
              <a:buFont typeface="Wingdings" panose="05000000000000000000" pitchFamily="2" charset="2"/>
              <a:buChar char="Ø"/>
            </a:pPr>
            <a:r>
              <a:rPr lang="en-US" sz="2000" dirty="0"/>
              <a:t>Purpose: Control and monitor access to critical systems and sensitive information.</a:t>
            </a:r>
          </a:p>
          <a:p>
            <a:pPr marL="285750" indent="-285750">
              <a:buFont typeface="Wingdings" panose="05000000000000000000" pitchFamily="2" charset="2"/>
              <a:buChar char="Ø"/>
            </a:pPr>
            <a:r>
              <a:rPr lang="en-US" sz="2000" dirty="0"/>
              <a:t>Applications: Prevent misuse of privileged accounts and ensure compliance.</a:t>
            </a:r>
          </a:p>
          <a:p>
            <a:pPr marL="285750" indent="-285750">
              <a:buFont typeface="Wingdings" panose="05000000000000000000" pitchFamily="2" charset="2"/>
              <a:buChar char="Ø"/>
            </a:pPr>
            <a:r>
              <a:rPr lang="en-US" sz="2000" dirty="0"/>
              <a:t>Examples: CyberArk, Beyond Trust</a:t>
            </a:r>
          </a:p>
          <a:p>
            <a:endParaRPr lang="en-US" sz="2000" dirty="0"/>
          </a:p>
          <a:p>
            <a:endParaRPr lang="en-NG" sz="2000" dirty="0"/>
          </a:p>
        </p:txBody>
      </p:sp>
    </p:spTree>
    <p:extLst>
      <p:ext uri="{BB962C8B-B14F-4D97-AF65-F5344CB8AC3E}">
        <p14:creationId xmlns:p14="http://schemas.microsoft.com/office/powerpoint/2010/main" val="3811351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21FA-04F4-444E-9BC1-3C45EBAC21C7}"/>
              </a:ext>
            </a:extLst>
          </p:cNvPr>
          <p:cNvSpPr>
            <a:spLocks noGrp="1"/>
          </p:cNvSpPr>
          <p:nvPr>
            <p:ph type="title"/>
          </p:nvPr>
        </p:nvSpPr>
        <p:spPr>
          <a:xfrm>
            <a:off x="1141148" y="779328"/>
            <a:ext cx="10410092" cy="977098"/>
          </a:xfrm>
        </p:spPr>
        <p:txBody>
          <a:bodyPr>
            <a:normAutofit fontScale="90000"/>
          </a:bodyPr>
          <a:lstStyle/>
          <a:p>
            <a:br>
              <a:rPr lang="en-US" dirty="0"/>
            </a:br>
            <a:r>
              <a:rPr lang="en-US" sz="3300" b="1" dirty="0"/>
              <a:t>4. Security Information and Event Management (SIEM) Tools</a:t>
            </a:r>
            <a:endParaRPr lang="en-NG" sz="3300" b="1" dirty="0"/>
          </a:p>
        </p:txBody>
      </p:sp>
      <p:sp>
        <p:nvSpPr>
          <p:cNvPr id="4" name="TextBox 3">
            <a:extLst>
              <a:ext uri="{FF2B5EF4-FFF2-40B4-BE49-F238E27FC236}">
                <a16:creationId xmlns:a16="http://schemas.microsoft.com/office/drawing/2014/main" id="{07712D85-EB9B-4E7F-974E-F3E924084D1F}"/>
              </a:ext>
            </a:extLst>
          </p:cNvPr>
          <p:cNvSpPr txBox="1"/>
          <p:nvPr/>
        </p:nvSpPr>
        <p:spPr>
          <a:xfrm>
            <a:off x="1141148" y="2551837"/>
            <a:ext cx="9059594" cy="1938992"/>
          </a:xfrm>
          <a:prstGeom prst="rect">
            <a:avLst/>
          </a:prstGeom>
          <a:noFill/>
        </p:spPr>
        <p:txBody>
          <a:bodyPr wrap="square">
            <a:spAutoFit/>
          </a:bodyPr>
          <a:lstStyle/>
          <a:p>
            <a:pPr marL="285750" indent="-285750">
              <a:buFont typeface="Wingdings" panose="05000000000000000000" pitchFamily="2" charset="2"/>
              <a:buChar char="Ø"/>
            </a:pPr>
            <a:r>
              <a:rPr lang="en-NG" sz="2000" b="1" dirty="0"/>
              <a:t>Purpose: </a:t>
            </a:r>
            <a:r>
              <a:rPr lang="en-NG" sz="2000" dirty="0"/>
              <a:t>Collect, </a:t>
            </a:r>
            <a:r>
              <a:rPr lang="en-NG" sz="2000" dirty="0" err="1"/>
              <a:t>analyze</a:t>
            </a:r>
            <a:r>
              <a:rPr lang="en-NG" sz="2000" dirty="0"/>
              <a:t>, and correlate security data from various sources.</a:t>
            </a:r>
            <a:endParaRPr lang="en-US" sz="2000" dirty="0"/>
          </a:p>
          <a:p>
            <a:endParaRPr lang="en-NG" sz="2000" dirty="0"/>
          </a:p>
          <a:p>
            <a:pPr marL="285750" indent="-285750">
              <a:buFont typeface="Wingdings" panose="05000000000000000000" pitchFamily="2" charset="2"/>
              <a:buChar char="Ø"/>
            </a:pPr>
            <a:r>
              <a:rPr lang="en-NG" sz="2000" b="1" dirty="0"/>
              <a:t>Applications: </a:t>
            </a:r>
            <a:r>
              <a:rPr lang="en-NG" sz="2000" dirty="0"/>
              <a:t>Provide real-time visibility into security events, support incident response, and compliance reporting.</a:t>
            </a:r>
            <a:endParaRPr lang="en-US" sz="2000" dirty="0"/>
          </a:p>
          <a:p>
            <a:endParaRPr lang="en-NG" sz="2000" dirty="0"/>
          </a:p>
          <a:p>
            <a:pPr marL="285750" indent="-285750">
              <a:buFont typeface="Wingdings" panose="05000000000000000000" pitchFamily="2" charset="2"/>
              <a:buChar char="Ø"/>
            </a:pPr>
            <a:r>
              <a:rPr lang="en-NG" sz="2000" b="1" dirty="0"/>
              <a:t>Examples: </a:t>
            </a:r>
            <a:r>
              <a:rPr lang="en-NG" sz="2000" dirty="0"/>
              <a:t>Splunk, LogRhythm</a:t>
            </a:r>
            <a:r>
              <a:rPr lang="en-US" sz="2000" dirty="0"/>
              <a:t>, Google Chronicle, Microsoft Sentinel</a:t>
            </a:r>
            <a:endParaRPr lang="en-NG" sz="2000" dirty="0"/>
          </a:p>
        </p:txBody>
      </p:sp>
    </p:spTree>
    <p:extLst>
      <p:ext uri="{BB962C8B-B14F-4D97-AF65-F5344CB8AC3E}">
        <p14:creationId xmlns:p14="http://schemas.microsoft.com/office/powerpoint/2010/main" val="301626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95B0-D9AC-480C-8E61-678DD0F5ADBA}"/>
              </a:ext>
            </a:extLst>
          </p:cNvPr>
          <p:cNvSpPr>
            <a:spLocks noGrp="1"/>
          </p:cNvSpPr>
          <p:nvPr>
            <p:ph type="title"/>
          </p:nvPr>
        </p:nvSpPr>
        <p:spPr/>
        <p:txBody>
          <a:bodyPr/>
          <a:lstStyle/>
          <a:p>
            <a:r>
              <a:rPr lang="en-US" b="1" dirty="0"/>
              <a:t>5. Vulnerability Management Tools</a:t>
            </a:r>
            <a:endParaRPr lang="en-NG" b="1" dirty="0"/>
          </a:p>
        </p:txBody>
      </p:sp>
      <p:sp>
        <p:nvSpPr>
          <p:cNvPr id="4" name="TextBox 3">
            <a:extLst>
              <a:ext uri="{FF2B5EF4-FFF2-40B4-BE49-F238E27FC236}">
                <a16:creationId xmlns:a16="http://schemas.microsoft.com/office/drawing/2014/main" id="{64024DD6-5A93-423C-A2BE-1F81D87092F0}"/>
              </a:ext>
            </a:extLst>
          </p:cNvPr>
          <p:cNvSpPr txBox="1"/>
          <p:nvPr/>
        </p:nvSpPr>
        <p:spPr>
          <a:xfrm>
            <a:off x="839619" y="2288133"/>
            <a:ext cx="10061917" cy="3477875"/>
          </a:xfrm>
          <a:prstGeom prst="rect">
            <a:avLst/>
          </a:prstGeom>
          <a:noFill/>
        </p:spPr>
        <p:txBody>
          <a:bodyPr wrap="square">
            <a:spAutoFit/>
          </a:bodyPr>
          <a:lstStyle/>
          <a:p>
            <a:pPr marL="342900" indent="-342900">
              <a:buAutoNum type="alphaUcPeriod"/>
            </a:pPr>
            <a:r>
              <a:rPr lang="en-NG" sz="2000" b="1" dirty="0"/>
              <a:t>Vulnerability Scanners</a:t>
            </a:r>
            <a:endParaRPr lang="en-US" sz="2000" b="1" dirty="0"/>
          </a:p>
          <a:p>
            <a:endParaRPr lang="en-NG" sz="2000" b="1" dirty="0"/>
          </a:p>
          <a:p>
            <a:pPr marL="285750" indent="-285750">
              <a:buFont typeface="Wingdings" panose="05000000000000000000" pitchFamily="2" charset="2"/>
              <a:buChar char="Ø"/>
            </a:pPr>
            <a:r>
              <a:rPr lang="en-NG" sz="2000" dirty="0"/>
              <a:t>Purpose: Identify and assess vulnerabilities in systems and applications.</a:t>
            </a:r>
          </a:p>
          <a:p>
            <a:pPr marL="285750" indent="-285750">
              <a:buFont typeface="Wingdings" panose="05000000000000000000" pitchFamily="2" charset="2"/>
              <a:buChar char="Ø"/>
            </a:pPr>
            <a:r>
              <a:rPr lang="en-NG" sz="2000" dirty="0"/>
              <a:t>Applications: Prioritize and remediate security weaknesses.</a:t>
            </a:r>
          </a:p>
          <a:p>
            <a:pPr marL="285750" indent="-285750">
              <a:buFont typeface="Wingdings" panose="05000000000000000000" pitchFamily="2" charset="2"/>
              <a:buChar char="Ø"/>
            </a:pPr>
            <a:r>
              <a:rPr lang="en-NG" sz="2000" dirty="0"/>
              <a:t>Examples: Nessus, Qualys</a:t>
            </a:r>
            <a:r>
              <a:rPr lang="en-US" sz="2000" dirty="0"/>
              <a:t>, OpenVAS</a:t>
            </a:r>
            <a:endParaRPr lang="en-NG" sz="2000" dirty="0"/>
          </a:p>
          <a:p>
            <a:endParaRPr lang="en-NG" sz="2000" b="1" dirty="0"/>
          </a:p>
          <a:p>
            <a:r>
              <a:rPr lang="en-US" sz="2000" b="1" dirty="0"/>
              <a:t>B. </a:t>
            </a:r>
            <a:r>
              <a:rPr lang="en-NG" sz="2000" b="1" dirty="0"/>
              <a:t>Patch Management Systems</a:t>
            </a:r>
            <a:endParaRPr lang="en-US" sz="2000" b="1" dirty="0"/>
          </a:p>
          <a:p>
            <a:endParaRPr lang="en-NG" sz="2000" b="1" dirty="0"/>
          </a:p>
          <a:p>
            <a:pPr marL="285750" indent="-285750">
              <a:buFont typeface="Wingdings" panose="05000000000000000000" pitchFamily="2" charset="2"/>
              <a:buChar char="Ø"/>
            </a:pPr>
            <a:r>
              <a:rPr lang="en-NG" sz="2000" dirty="0"/>
              <a:t>Purpose: Manage and automate the application of security patches and updates.</a:t>
            </a:r>
          </a:p>
          <a:p>
            <a:pPr marL="285750" indent="-285750">
              <a:buFont typeface="Wingdings" panose="05000000000000000000" pitchFamily="2" charset="2"/>
              <a:buChar char="Ø"/>
            </a:pPr>
            <a:r>
              <a:rPr lang="en-NG" sz="2000" dirty="0"/>
              <a:t>Applications: Ensure systems are up-to-date and protected against known vulnerabilities.</a:t>
            </a:r>
          </a:p>
          <a:p>
            <a:pPr marL="285750" indent="-285750">
              <a:buFont typeface="Wingdings" panose="05000000000000000000" pitchFamily="2" charset="2"/>
              <a:buChar char="Ø"/>
            </a:pPr>
            <a:r>
              <a:rPr lang="en-NG" sz="2000" dirty="0"/>
              <a:t>Examples**: WSUS, Ivanti</a:t>
            </a:r>
          </a:p>
        </p:txBody>
      </p:sp>
    </p:spTree>
    <p:extLst>
      <p:ext uri="{BB962C8B-B14F-4D97-AF65-F5344CB8AC3E}">
        <p14:creationId xmlns:p14="http://schemas.microsoft.com/office/powerpoint/2010/main" val="37660707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FED8-E40A-4C20-B740-7D10872ABCB6}"/>
              </a:ext>
            </a:extLst>
          </p:cNvPr>
          <p:cNvSpPr>
            <a:spLocks noGrp="1"/>
          </p:cNvSpPr>
          <p:nvPr>
            <p:ph type="title"/>
          </p:nvPr>
        </p:nvSpPr>
        <p:spPr>
          <a:xfrm>
            <a:off x="901088" y="999660"/>
            <a:ext cx="9905998" cy="878305"/>
          </a:xfrm>
        </p:spPr>
        <p:txBody>
          <a:bodyPr>
            <a:normAutofit fontScale="90000"/>
          </a:bodyPr>
          <a:lstStyle/>
          <a:p>
            <a:r>
              <a:rPr lang="en-NG" dirty="0"/>
              <a:t>6. Threat Intelligence Tools</a:t>
            </a:r>
            <a:br>
              <a:rPr lang="en-NG" dirty="0"/>
            </a:br>
            <a:endParaRPr lang="en-NG" dirty="0"/>
          </a:p>
        </p:txBody>
      </p:sp>
      <p:sp>
        <p:nvSpPr>
          <p:cNvPr id="4" name="TextBox 3">
            <a:extLst>
              <a:ext uri="{FF2B5EF4-FFF2-40B4-BE49-F238E27FC236}">
                <a16:creationId xmlns:a16="http://schemas.microsoft.com/office/drawing/2014/main" id="{0B646B4A-4837-4E6B-8507-399E812CBD5A}"/>
              </a:ext>
            </a:extLst>
          </p:cNvPr>
          <p:cNvSpPr txBox="1"/>
          <p:nvPr/>
        </p:nvSpPr>
        <p:spPr>
          <a:xfrm>
            <a:off x="901088" y="1877965"/>
            <a:ext cx="10146323" cy="4401205"/>
          </a:xfrm>
          <a:prstGeom prst="rect">
            <a:avLst/>
          </a:prstGeom>
          <a:noFill/>
        </p:spPr>
        <p:txBody>
          <a:bodyPr wrap="square">
            <a:spAutoFit/>
          </a:bodyPr>
          <a:lstStyle/>
          <a:p>
            <a:endParaRPr lang="en-NG" sz="2000" dirty="0"/>
          </a:p>
          <a:p>
            <a:pPr marL="342900" indent="-342900">
              <a:buAutoNum type="alphaUcPeriod"/>
            </a:pPr>
            <a:r>
              <a:rPr lang="en-NG" sz="2000" b="1" dirty="0"/>
              <a:t>Threat Intelligence Platforms (</a:t>
            </a:r>
            <a:r>
              <a:rPr lang="en-NG" sz="2000" b="1" dirty="0" err="1"/>
              <a:t>TIPs</a:t>
            </a:r>
            <a:r>
              <a:rPr lang="en-NG" sz="2000" b="1" dirty="0"/>
              <a:t>)</a:t>
            </a:r>
            <a:endParaRPr lang="en-US" sz="2000" b="1" dirty="0"/>
          </a:p>
          <a:p>
            <a:endParaRPr lang="en-US" sz="2000" dirty="0"/>
          </a:p>
          <a:p>
            <a:pPr marL="285750" indent="-285750">
              <a:buFont typeface="Wingdings" panose="05000000000000000000" pitchFamily="2" charset="2"/>
              <a:buChar char="Ø"/>
            </a:pPr>
            <a:r>
              <a:rPr lang="en-NG" sz="2000" dirty="0"/>
              <a:t>Purpose: Aggregate and </a:t>
            </a:r>
            <a:r>
              <a:rPr lang="en-NG" sz="2000" dirty="0" err="1"/>
              <a:t>analyze</a:t>
            </a:r>
            <a:r>
              <a:rPr lang="en-NG" sz="2000" dirty="0"/>
              <a:t> threat data to inform security strategies.</a:t>
            </a:r>
          </a:p>
          <a:p>
            <a:pPr marL="285750" indent="-285750">
              <a:buFont typeface="Wingdings" panose="05000000000000000000" pitchFamily="2" charset="2"/>
              <a:buChar char="Ø"/>
            </a:pPr>
            <a:r>
              <a:rPr lang="en-NG" sz="2000" dirty="0"/>
              <a:t>Applications: Enhance threat detection, improve incident response, and stay ahead of emerging threats.</a:t>
            </a:r>
          </a:p>
          <a:p>
            <a:pPr marL="285750" indent="-285750">
              <a:buFont typeface="Wingdings" panose="05000000000000000000" pitchFamily="2" charset="2"/>
              <a:buChar char="Ø"/>
            </a:pPr>
            <a:r>
              <a:rPr lang="en-NG" sz="2000" dirty="0"/>
              <a:t>Examples: Recorded Future, ThreatConnect</a:t>
            </a:r>
          </a:p>
          <a:p>
            <a:endParaRPr lang="en-NG" sz="2000" dirty="0"/>
          </a:p>
          <a:p>
            <a:r>
              <a:rPr lang="en-US" sz="2000" b="1" dirty="0"/>
              <a:t>B. </a:t>
            </a:r>
            <a:r>
              <a:rPr lang="en-NG" sz="2000" b="1" dirty="0"/>
              <a:t>Dark Web Monitoring</a:t>
            </a:r>
            <a:endParaRPr lang="en-US" sz="2000" b="1" dirty="0"/>
          </a:p>
          <a:p>
            <a:endParaRPr lang="en-NG" sz="2000" dirty="0"/>
          </a:p>
          <a:p>
            <a:pPr marL="285750" indent="-285750">
              <a:buFont typeface="Wingdings" panose="05000000000000000000" pitchFamily="2" charset="2"/>
              <a:buChar char="Ø"/>
            </a:pPr>
            <a:r>
              <a:rPr lang="en-NG" sz="2000" dirty="0"/>
              <a:t>Purpose: Monitor dark web forums and marketplaces for stolen data or threats targeting the organization</a:t>
            </a:r>
          </a:p>
          <a:p>
            <a:pPr marL="285750" indent="-285750">
              <a:buFont typeface="Wingdings" panose="05000000000000000000" pitchFamily="2" charset="2"/>
              <a:buChar char="Ø"/>
            </a:pPr>
            <a:r>
              <a:rPr lang="en-NG" sz="2000" dirty="0"/>
              <a:t>Applications: Identify potential breaches and mitigate risks.</a:t>
            </a:r>
          </a:p>
          <a:p>
            <a:pPr marL="285750" indent="-285750">
              <a:buFont typeface="Wingdings" panose="05000000000000000000" pitchFamily="2" charset="2"/>
              <a:buChar char="Ø"/>
            </a:pPr>
            <a:r>
              <a:rPr lang="en-NG" sz="2000" dirty="0"/>
              <a:t>Examples: </a:t>
            </a:r>
            <a:r>
              <a:rPr lang="en-NG" sz="2000" dirty="0" err="1"/>
              <a:t>DarkOwl</a:t>
            </a:r>
            <a:r>
              <a:rPr lang="en-NG" sz="2000" dirty="0"/>
              <a:t>, </a:t>
            </a:r>
            <a:r>
              <a:rPr lang="en-NG" sz="2000" dirty="0" err="1"/>
              <a:t>SpyCloud</a:t>
            </a:r>
            <a:endParaRPr lang="en-NG" sz="2000" dirty="0"/>
          </a:p>
        </p:txBody>
      </p:sp>
    </p:spTree>
    <p:extLst>
      <p:ext uri="{BB962C8B-B14F-4D97-AF65-F5344CB8AC3E}">
        <p14:creationId xmlns:p14="http://schemas.microsoft.com/office/powerpoint/2010/main" val="1150046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C3D3-E50D-49F3-B63A-A3868608D3E8}"/>
              </a:ext>
            </a:extLst>
          </p:cNvPr>
          <p:cNvSpPr>
            <a:spLocks noGrp="1"/>
          </p:cNvSpPr>
          <p:nvPr>
            <p:ph type="title"/>
          </p:nvPr>
        </p:nvSpPr>
        <p:spPr>
          <a:xfrm>
            <a:off x="720307" y="1532918"/>
            <a:ext cx="9905998" cy="957619"/>
          </a:xfrm>
        </p:spPr>
        <p:txBody>
          <a:bodyPr>
            <a:normAutofit fontScale="90000"/>
          </a:bodyPr>
          <a:lstStyle/>
          <a:p>
            <a:r>
              <a:rPr lang="en-NG" dirty="0"/>
              <a:t>7. Data Loss Prevention (DLP) Tools</a:t>
            </a:r>
            <a:br>
              <a:rPr lang="en-NG" dirty="0"/>
            </a:br>
            <a:endParaRPr lang="en-NG" dirty="0"/>
          </a:p>
        </p:txBody>
      </p:sp>
      <p:sp>
        <p:nvSpPr>
          <p:cNvPr id="4" name="TextBox 3">
            <a:extLst>
              <a:ext uri="{FF2B5EF4-FFF2-40B4-BE49-F238E27FC236}">
                <a16:creationId xmlns:a16="http://schemas.microsoft.com/office/drawing/2014/main" id="{D93B7100-DDA4-4353-B18B-515904CB782F}"/>
              </a:ext>
            </a:extLst>
          </p:cNvPr>
          <p:cNvSpPr txBox="1"/>
          <p:nvPr/>
        </p:nvSpPr>
        <p:spPr>
          <a:xfrm>
            <a:off x="875101" y="2281350"/>
            <a:ext cx="9344465" cy="1754326"/>
          </a:xfrm>
          <a:prstGeom prst="rect">
            <a:avLst/>
          </a:prstGeom>
          <a:noFill/>
        </p:spPr>
        <p:txBody>
          <a:bodyPr wrap="square">
            <a:spAutoFit/>
          </a:bodyPr>
          <a:lstStyle/>
          <a:p>
            <a:endParaRPr lang="en-NG" dirty="0"/>
          </a:p>
          <a:p>
            <a:pPr marL="285750" indent="-285750">
              <a:buFont typeface="Wingdings" panose="05000000000000000000" pitchFamily="2" charset="2"/>
              <a:buChar char="Ø"/>
            </a:pPr>
            <a:r>
              <a:rPr lang="en-NG" dirty="0"/>
              <a:t>Purpose: Prevent unauthorized access, transfer, or leakage of sensitive information.</a:t>
            </a:r>
            <a:endParaRPr lang="en-US" dirty="0"/>
          </a:p>
          <a:p>
            <a:endParaRPr lang="en-NG" dirty="0"/>
          </a:p>
          <a:p>
            <a:pPr marL="285750" indent="-285750">
              <a:buFont typeface="Wingdings" panose="05000000000000000000" pitchFamily="2" charset="2"/>
              <a:buChar char="Ø"/>
            </a:pPr>
            <a:r>
              <a:rPr lang="en-NG" dirty="0"/>
              <a:t>Applications: Monitor and control data flow, ensure compliance, and protect intellectual property.</a:t>
            </a:r>
            <a:endParaRPr lang="en-US" dirty="0"/>
          </a:p>
          <a:p>
            <a:endParaRPr lang="en-NG" dirty="0"/>
          </a:p>
          <a:p>
            <a:pPr marL="285750" indent="-285750">
              <a:buFont typeface="Wingdings" panose="05000000000000000000" pitchFamily="2" charset="2"/>
              <a:buChar char="Ø"/>
            </a:pPr>
            <a:r>
              <a:rPr lang="en-NG" dirty="0"/>
              <a:t>Examples: Symantec DLP, McAfee Total Protection for Data Loss Prevention</a:t>
            </a:r>
          </a:p>
        </p:txBody>
      </p:sp>
    </p:spTree>
    <p:extLst>
      <p:ext uri="{BB962C8B-B14F-4D97-AF65-F5344CB8AC3E}">
        <p14:creationId xmlns:p14="http://schemas.microsoft.com/office/powerpoint/2010/main" val="13493459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090-28EA-4CF1-A126-8D4D7F0A0C35}"/>
              </a:ext>
            </a:extLst>
          </p:cNvPr>
          <p:cNvSpPr>
            <a:spLocks noGrp="1"/>
          </p:cNvSpPr>
          <p:nvPr>
            <p:ph type="title"/>
          </p:nvPr>
        </p:nvSpPr>
        <p:spPr>
          <a:xfrm>
            <a:off x="864687" y="1256192"/>
            <a:ext cx="9905998" cy="1478570"/>
          </a:xfrm>
        </p:spPr>
        <p:txBody>
          <a:bodyPr/>
          <a:lstStyle/>
          <a:p>
            <a:r>
              <a:rPr lang="en-NG" dirty="0"/>
              <a:t>8. Conclusion</a:t>
            </a:r>
            <a:br>
              <a:rPr lang="en-NG" dirty="0"/>
            </a:br>
            <a:endParaRPr lang="en-NG" dirty="0"/>
          </a:p>
        </p:txBody>
      </p:sp>
      <p:sp>
        <p:nvSpPr>
          <p:cNvPr id="4" name="TextBox 3">
            <a:extLst>
              <a:ext uri="{FF2B5EF4-FFF2-40B4-BE49-F238E27FC236}">
                <a16:creationId xmlns:a16="http://schemas.microsoft.com/office/drawing/2014/main" id="{B2465A42-A757-41C7-ADD0-01E81FB19751}"/>
              </a:ext>
            </a:extLst>
          </p:cNvPr>
          <p:cNvSpPr txBox="1"/>
          <p:nvPr/>
        </p:nvSpPr>
        <p:spPr>
          <a:xfrm>
            <a:off x="1076177" y="2259289"/>
            <a:ext cx="9091247" cy="1938992"/>
          </a:xfrm>
          <a:prstGeom prst="rect">
            <a:avLst/>
          </a:prstGeom>
          <a:noFill/>
        </p:spPr>
        <p:txBody>
          <a:bodyPr wrap="square">
            <a:spAutoFit/>
          </a:bodyPr>
          <a:lstStyle/>
          <a:p>
            <a:endParaRPr lang="en-NG" sz="2000" b="1" dirty="0"/>
          </a:p>
          <a:p>
            <a:r>
              <a:rPr lang="en-NG" sz="2000" b="1" dirty="0"/>
              <a:t>Integration and Strategy: </a:t>
            </a:r>
            <a:r>
              <a:rPr lang="en-NG" sz="2000" dirty="0"/>
              <a:t>Highlight the importance of integrating various tools into a comprehensive security strategy.</a:t>
            </a:r>
            <a:endParaRPr lang="en-US" sz="2000" dirty="0"/>
          </a:p>
          <a:p>
            <a:endParaRPr lang="en-NG" sz="2000" dirty="0"/>
          </a:p>
          <a:p>
            <a:r>
              <a:rPr lang="en-NG" sz="2000" b="1" dirty="0"/>
              <a:t>Continuous Improvement: </a:t>
            </a:r>
            <a:r>
              <a:rPr lang="en-NG" sz="2000" dirty="0"/>
              <a:t>Emphasize the need for regular updates and assessments to adapt to evolving threats.</a:t>
            </a:r>
          </a:p>
        </p:txBody>
      </p:sp>
    </p:spTree>
    <p:extLst>
      <p:ext uri="{BB962C8B-B14F-4D97-AF65-F5344CB8AC3E}">
        <p14:creationId xmlns:p14="http://schemas.microsoft.com/office/powerpoint/2010/main" val="3316348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tangolo 4">
            <a:extLst>
              <a:ext uri="{FF2B5EF4-FFF2-40B4-BE49-F238E27FC236}">
                <a16:creationId xmlns:a16="http://schemas.microsoft.com/office/drawing/2014/main" id="{BAC6A0F5-7623-499D-9CF6-293E2B9D438C}"/>
              </a:ext>
              <a:ext uri="{C183D7F6-B498-43B3-948B-1728B52AA6E4}">
                <adec:decorative xmlns:adec="http://schemas.microsoft.com/office/drawing/2017/decorative" val="1"/>
              </a:ext>
            </a:extLst>
          </p:cNvPr>
          <p:cNvSpPr/>
          <p:nvPr/>
        </p:nvSpPr>
        <p:spPr>
          <a:xfrm>
            <a:off x="0" y="2"/>
            <a:ext cx="12191999" cy="304688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191" tIns="27597" rIns="55191" bIns="27597" numCol="1" spcCol="0" rtlCol="0" fromWordArt="0" anchor="ctr" anchorCtr="0" forceAA="0" compatLnSpc="1">
            <a:prstTxWarp prst="textNoShape">
              <a:avLst/>
            </a:prstTxWarp>
            <a:noAutofit/>
          </a:bodyPr>
          <a:lstStyle/>
          <a:p>
            <a:pPr algn="ctr"/>
            <a:endParaRPr lang="it-IT" sz="1084" dirty="0">
              <a:solidFill>
                <a:srgbClr val="FFC000"/>
              </a:solidFill>
            </a:endParaRPr>
          </a:p>
        </p:txBody>
      </p:sp>
      <p:sp>
        <p:nvSpPr>
          <p:cNvPr id="44" name="CasellaDiTesto 3">
            <a:extLst>
              <a:ext uri="{FF2B5EF4-FFF2-40B4-BE49-F238E27FC236}">
                <a16:creationId xmlns:a16="http://schemas.microsoft.com/office/drawing/2014/main" id="{3887613D-DAF5-4362-A1F9-C1557151D8B6}"/>
              </a:ext>
            </a:extLst>
          </p:cNvPr>
          <p:cNvSpPr txBox="1"/>
          <p:nvPr/>
        </p:nvSpPr>
        <p:spPr>
          <a:xfrm>
            <a:off x="246912" y="594864"/>
            <a:ext cx="8728646" cy="1200329"/>
          </a:xfrm>
          <a:prstGeom prst="rect">
            <a:avLst/>
          </a:prstGeom>
          <a:noFill/>
        </p:spPr>
        <p:txBody>
          <a:bodyPr wrap="square" rtlCol="0">
            <a:spAutoFit/>
          </a:bodyPr>
          <a:lstStyle/>
          <a:p>
            <a:r>
              <a:rPr lang="en-US" sz="3600" b="1" dirty="0"/>
              <a:t>Chapter 8</a:t>
            </a:r>
          </a:p>
          <a:p>
            <a:r>
              <a:rPr lang="en-US" sz="3600" b="1" dirty="0"/>
              <a:t>Network Security Best Practices</a:t>
            </a:r>
            <a:endParaRPr lang="en-US" sz="3600" dirty="0"/>
          </a:p>
        </p:txBody>
      </p:sp>
      <p:sp>
        <p:nvSpPr>
          <p:cNvPr id="53" name="CasellaDiTesto 30">
            <a:extLst>
              <a:ext uri="{FF2B5EF4-FFF2-40B4-BE49-F238E27FC236}">
                <a16:creationId xmlns:a16="http://schemas.microsoft.com/office/drawing/2014/main" id="{200F6693-B23F-484F-872C-C27F145F3055}"/>
              </a:ext>
            </a:extLst>
          </p:cNvPr>
          <p:cNvSpPr txBox="1"/>
          <p:nvPr/>
        </p:nvSpPr>
        <p:spPr>
          <a:xfrm>
            <a:off x="246912" y="1848238"/>
            <a:ext cx="11011505" cy="1015663"/>
          </a:xfrm>
          <a:prstGeom prst="rect">
            <a:avLst/>
          </a:prstGeom>
          <a:noFill/>
        </p:spPr>
        <p:txBody>
          <a:bodyPr wrap="square" rtlCol="0">
            <a:spAutoFit/>
          </a:bodyPr>
          <a:lstStyle/>
          <a:p>
            <a:r>
              <a:rPr lang="it-IT" sz="2000" dirty="0">
                <a:latin typeface="+mj-lt"/>
                <a:cs typeface="Segoe UI" panose="020B0502040204020203" pitchFamily="34" charset="0"/>
              </a:rPr>
              <a:t>With the growing presence and sophistication of online threats like viruses, ransomware, and phishing scams, it’s important to have the right protection. And network security best practices to help keep your information secure and private.</a:t>
            </a:r>
          </a:p>
        </p:txBody>
      </p:sp>
      <p:sp>
        <p:nvSpPr>
          <p:cNvPr id="54" name="CasellaDiTesto 15">
            <a:extLst>
              <a:ext uri="{FF2B5EF4-FFF2-40B4-BE49-F238E27FC236}">
                <a16:creationId xmlns:a16="http://schemas.microsoft.com/office/drawing/2014/main" id="{AB38EF5A-1266-4C7E-8264-0032ACA01708}"/>
              </a:ext>
            </a:extLst>
          </p:cNvPr>
          <p:cNvSpPr txBox="1">
            <a:spLocks noGrp="1"/>
          </p:cNvSpPr>
          <p:nvPr>
            <p:ph type="title" idx="4294967295"/>
          </p:nvPr>
        </p:nvSpPr>
        <p:spPr>
          <a:xfrm>
            <a:off x="1219436" y="3371842"/>
            <a:ext cx="4876563" cy="509664"/>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1. Zero Trust Architecture</a:t>
            </a:r>
          </a:p>
        </p:txBody>
      </p:sp>
      <p:sp>
        <p:nvSpPr>
          <p:cNvPr id="38" name="AutoShape 25">
            <a:extLst>
              <a:ext uri="{FF2B5EF4-FFF2-40B4-BE49-F238E27FC236}">
                <a16:creationId xmlns:a16="http://schemas.microsoft.com/office/drawing/2014/main" id="{B73E861E-A402-4A35-87CC-9574BAADDAB2}"/>
              </a:ext>
              <a:ext uri="{C183D7F6-B498-43B3-948B-1728B52AA6E4}">
                <adec:decorative xmlns:adec="http://schemas.microsoft.com/office/drawing/2017/decorative" val="1"/>
              </a:ext>
            </a:extLst>
          </p:cNvPr>
          <p:cNvSpPr>
            <a:spLocks noChangeAspect="1" noChangeArrowheads="1" noTextEdit="1"/>
          </p:cNvSpPr>
          <p:nvPr/>
        </p:nvSpPr>
        <p:spPr bwMode="auto">
          <a:xfrm>
            <a:off x="2102505" y="5705195"/>
            <a:ext cx="466444" cy="36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2" name="TextBox 41">
            <a:extLst>
              <a:ext uri="{FF2B5EF4-FFF2-40B4-BE49-F238E27FC236}">
                <a16:creationId xmlns:a16="http://schemas.microsoft.com/office/drawing/2014/main" id="{DCE57302-5804-47EF-9DEA-7C51809662CB}"/>
              </a:ext>
            </a:extLst>
          </p:cNvPr>
          <p:cNvSpPr txBox="1"/>
          <p:nvPr/>
        </p:nvSpPr>
        <p:spPr>
          <a:xfrm>
            <a:off x="1219436" y="4020758"/>
            <a:ext cx="6282731" cy="2047227"/>
          </a:xfrm>
          <a:prstGeom prst="rect">
            <a:avLst/>
          </a:prstGeom>
          <a:noFill/>
        </p:spPr>
        <p:txBody>
          <a:bodyPr wrap="square">
            <a:spAutoFit/>
          </a:bodyPr>
          <a:lstStyle/>
          <a:p>
            <a:pPr marL="252146" indent="-252146">
              <a:buFont typeface="Wingdings" panose="05000000000000000000" pitchFamily="2" charset="2"/>
              <a:buChar char="Ø"/>
            </a:pPr>
            <a:r>
              <a:rPr lang="en-US" sz="1588" b="1" dirty="0"/>
              <a:t>Definition</a:t>
            </a:r>
            <a:r>
              <a:rPr lang="en-US" sz="1588" dirty="0"/>
              <a:t>: Zero Trust is a security model based on the principle of "never trust, always verify." In this approach, no user or system is trusted by default, even if they are inside the corporate network.</a:t>
            </a:r>
          </a:p>
          <a:p>
            <a:endParaRPr lang="en-US" sz="1588" dirty="0"/>
          </a:p>
          <a:p>
            <a:pPr marL="252146" indent="-252146">
              <a:buFont typeface="Wingdings" panose="05000000000000000000" pitchFamily="2" charset="2"/>
              <a:buChar char="Ø"/>
            </a:pPr>
            <a:r>
              <a:rPr lang="en-US" sz="1588" b="1" dirty="0"/>
              <a:t>Explanation</a:t>
            </a:r>
            <a:r>
              <a:rPr lang="en-US" sz="1588" dirty="0"/>
              <a:t>: This concept requires continuous verification of every user and device, regardless of their location. By not assuming trust, it minimizes the risk of insider threats and reduces the chances of unauthorized access.</a:t>
            </a:r>
          </a:p>
        </p:txBody>
      </p:sp>
    </p:spTree>
    <p:extLst>
      <p:ext uri="{BB962C8B-B14F-4D97-AF65-F5344CB8AC3E}">
        <p14:creationId xmlns:p14="http://schemas.microsoft.com/office/powerpoint/2010/main" val="2328055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5">
            <a:extLst>
              <a:ext uri="{FF2B5EF4-FFF2-40B4-BE49-F238E27FC236}">
                <a16:creationId xmlns:a16="http://schemas.microsoft.com/office/drawing/2014/main" id="{45B08FD9-54A2-4AB5-B4E8-B8B95AC88141}"/>
              </a:ext>
            </a:extLst>
          </p:cNvPr>
          <p:cNvSpPr txBox="1">
            <a:spLocks noGrp="1"/>
          </p:cNvSpPr>
          <p:nvPr>
            <p:ph type="title" idx="4294967295"/>
          </p:nvPr>
        </p:nvSpPr>
        <p:spPr>
          <a:xfrm>
            <a:off x="1444192" y="1022800"/>
            <a:ext cx="8215567" cy="820070"/>
          </a:xfrm>
          <a:prstGeom prst="rect">
            <a:avLst/>
          </a:prstGeom>
          <a:noFill/>
          <a:ln>
            <a:noFill/>
            <a:prstDash/>
          </a:ln>
          <a:effectLst/>
        </p:spPr>
        <p:txBody>
          <a:bodyPr rot="0" spcFirstLastPara="0" vertOverflow="overflow" horzOverflow="overflow" vert="horz" wrap="square" lIns="80682" tIns="40341" rIns="80682" bIns="40341" numCol="1" spcCol="0" rtlCol="0" fromWordArt="0" anchor="t" anchorCtr="0" forceAA="0" compatLnSpc="1">
            <a:prstTxWarp prst="textNoShape">
              <a:avLst/>
            </a:prstTxWarp>
            <a:spAutoFit/>
          </a:bodyPr>
          <a:lstStyle/>
          <a:p>
            <a:pPr defTabSz="403433">
              <a:lnSpc>
                <a:spcPct val="150000"/>
              </a:lnSpc>
              <a:spcBef>
                <a:spcPts val="0"/>
              </a:spcBef>
              <a:defRPr/>
            </a:pPr>
            <a:r>
              <a:rPr lang="it-IT" sz="2118" b="1" cap="none" dirty="0">
                <a:latin typeface="Segoe UI" panose="020B0502040204020203" pitchFamily="34" charset="0"/>
                <a:ea typeface="Segoe UI" panose="020B0502040204020203" pitchFamily="34" charset="0"/>
                <a:cs typeface="Segoe UI" panose="020B0502040204020203" pitchFamily="34" charset="0"/>
              </a:rPr>
              <a:t>2.</a:t>
            </a:r>
            <a:r>
              <a:rPr lang="en-US" sz="2118" b="1" dirty="0"/>
              <a:t> Multi-Factor Authentication (MFA)</a:t>
            </a:r>
            <a:br>
              <a:rPr lang="en-US" sz="2118" dirty="0"/>
            </a:br>
            <a:endParaRPr lang="it-IT" sz="1235" cap="none" dirty="0">
              <a:latin typeface="Segoe UI" panose="020B0502040204020203" pitchFamily="34" charset="0"/>
              <a:ea typeface="Segoe UI" panose="020B0502040204020203" pitchFamily="34" charset="0"/>
              <a:cs typeface="Segoe UI" panose="020B0502040204020203" pitchFamily="34" charset="0"/>
            </a:endParaRPr>
          </a:p>
        </p:txBody>
      </p:sp>
      <p:sp>
        <p:nvSpPr>
          <p:cNvPr id="9" name="CasellaDiTesto 15">
            <a:extLst>
              <a:ext uri="{FF2B5EF4-FFF2-40B4-BE49-F238E27FC236}">
                <a16:creationId xmlns:a16="http://schemas.microsoft.com/office/drawing/2014/main" id="{E3D04260-F64B-4DBC-91C8-4E6214110F10}"/>
              </a:ext>
            </a:extLst>
          </p:cNvPr>
          <p:cNvSpPr txBox="1"/>
          <p:nvPr/>
        </p:nvSpPr>
        <p:spPr>
          <a:xfrm>
            <a:off x="1444191" y="1553170"/>
            <a:ext cx="8215567" cy="1993623"/>
          </a:xfrm>
          <a:prstGeom prst="rect">
            <a:avLst/>
          </a:prstGeom>
          <a:noFill/>
        </p:spPr>
        <p:txBody>
          <a:bodyPr wrap="square" rtlCol="0">
            <a:spAutoFit/>
          </a:bodyPr>
          <a:lstStyle/>
          <a:p>
            <a:endParaRPr lang="en-US" sz="1765" dirty="0"/>
          </a:p>
          <a:p>
            <a:pPr marL="302575" indent="-302575">
              <a:buFont typeface="Wingdings" panose="05000000000000000000" pitchFamily="2" charset="2"/>
              <a:buChar char="Ø"/>
            </a:pPr>
            <a:r>
              <a:rPr lang="en-US" sz="1765" b="1" dirty="0"/>
              <a:t>Definition</a:t>
            </a:r>
            <a:r>
              <a:rPr lang="en-US" sz="1765" dirty="0"/>
              <a:t>: MFA is a security mechanism that requires users to provide two or more forms of verification before granting access to systems or data.</a:t>
            </a:r>
          </a:p>
          <a:p>
            <a:pPr marL="302575" indent="-302575">
              <a:buFont typeface="Wingdings" panose="05000000000000000000" pitchFamily="2" charset="2"/>
              <a:buChar char="Ø"/>
            </a:pPr>
            <a:endParaRPr lang="en-US" sz="1765" dirty="0"/>
          </a:p>
          <a:p>
            <a:pPr marL="302575" indent="-302575">
              <a:buFont typeface="Wingdings" panose="05000000000000000000" pitchFamily="2" charset="2"/>
              <a:buChar char="Ø"/>
            </a:pPr>
            <a:r>
              <a:rPr lang="en-US" sz="1765" b="1" dirty="0"/>
              <a:t>Explanation</a:t>
            </a:r>
            <a:r>
              <a:rPr lang="en-US" sz="1765" dirty="0"/>
              <a:t>: MFA typically involves something you know (a password), something you have (a smartphone), and something you are (biometric verification). This added layer of security makes it significantly harder for unauthorized individuals to gain access.</a:t>
            </a:r>
          </a:p>
        </p:txBody>
      </p:sp>
      <p:sp>
        <p:nvSpPr>
          <p:cNvPr id="11" name="TextBox 10">
            <a:extLst>
              <a:ext uri="{FF2B5EF4-FFF2-40B4-BE49-F238E27FC236}">
                <a16:creationId xmlns:a16="http://schemas.microsoft.com/office/drawing/2014/main" id="{263709A9-BCA0-456B-B93C-62F64922B28B}"/>
              </a:ext>
            </a:extLst>
          </p:cNvPr>
          <p:cNvSpPr txBox="1"/>
          <p:nvPr/>
        </p:nvSpPr>
        <p:spPr>
          <a:xfrm>
            <a:off x="1444191" y="3868035"/>
            <a:ext cx="4437529" cy="418256"/>
          </a:xfrm>
          <a:prstGeom prst="rect">
            <a:avLst/>
          </a:prstGeom>
          <a:noFill/>
        </p:spPr>
        <p:txBody>
          <a:bodyPr wrap="square">
            <a:spAutoFit/>
          </a:bodyPr>
          <a:lstStyle/>
          <a:p>
            <a:r>
              <a:rPr lang="en-US" sz="2118" b="1" dirty="0"/>
              <a:t>3. Network Segmentation</a:t>
            </a:r>
            <a:endParaRPr lang="en-US" sz="2118" dirty="0"/>
          </a:p>
        </p:txBody>
      </p:sp>
      <p:sp>
        <p:nvSpPr>
          <p:cNvPr id="10" name="Rectangle 3">
            <a:extLst>
              <a:ext uri="{FF2B5EF4-FFF2-40B4-BE49-F238E27FC236}">
                <a16:creationId xmlns:a16="http://schemas.microsoft.com/office/drawing/2014/main" id="{CB2EB573-141E-4A84-A95D-C098781A4AD1}"/>
              </a:ext>
            </a:extLst>
          </p:cNvPr>
          <p:cNvSpPr>
            <a:spLocks noChangeArrowheads="1"/>
          </p:cNvSpPr>
          <p:nvPr/>
        </p:nvSpPr>
        <p:spPr bwMode="auto">
          <a:xfrm>
            <a:off x="1444191" y="4449256"/>
            <a:ext cx="8089602" cy="171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682" tIns="40341" rIns="80682" bIns="40341" numCol="1" anchor="ctr" anchorCtr="0" compatLnSpc="1">
            <a:prstTxWarp prst="textNoShape">
              <a:avLst/>
            </a:prstTxWarp>
            <a:spAutoFit/>
          </a:bodyPr>
          <a:lstStyle/>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Definition</a:t>
            </a:r>
            <a:r>
              <a:rPr lang="en-NG" altLang="en-NG" sz="1765" dirty="0">
                <a:latin typeface="Calibri "/>
              </a:rPr>
              <a:t>: Network segmentation involves dividing a larger network</a:t>
            </a:r>
            <a:r>
              <a:rPr lang="en-US" altLang="en-NG" sz="1765" dirty="0">
                <a:latin typeface="Calibri "/>
              </a:rPr>
              <a:t> </a:t>
            </a:r>
            <a:r>
              <a:rPr lang="en-NG" altLang="en-NG" sz="1765" dirty="0">
                <a:latin typeface="Calibri "/>
              </a:rPr>
              <a:t>into smaller, isolated segments.</a:t>
            </a:r>
            <a:endParaRPr lang="en-US"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endParaRPr lang="en-NG" altLang="en-NG" sz="1765" dirty="0">
              <a:latin typeface="Calibri "/>
            </a:endParaRPr>
          </a:p>
          <a:p>
            <a:pPr marL="302575" indent="-302575" defTabSz="806867" eaLnBrk="0" fontAlgn="base" hangingPunct="0">
              <a:spcBef>
                <a:spcPct val="0"/>
              </a:spcBef>
              <a:spcAft>
                <a:spcPct val="0"/>
              </a:spcAft>
              <a:buFont typeface="Wingdings" panose="05000000000000000000" pitchFamily="2" charset="2"/>
              <a:buChar char="Ø"/>
            </a:pPr>
            <a:r>
              <a:rPr lang="en-NG" altLang="en-NG" sz="1765" b="1" dirty="0">
                <a:latin typeface="Calibri "/>
              </a:rPr>
              <a:t>Explanation</a:t>
            </a:r>
            <a:r>
              <a:rPr lang="en-NG" altLang="en-NG" sz="1765" dirty="0">
                <a:latin typeface="Calibri "/>
              </a:rPr>
              <a:t>: By segmenting the network, organizations can contain</a:t>
            </a:r>
            <a:r>
              <a:rPr lang="en-US" altLang="en-NG" sz="1765" dirty="0">
                <a:latin typeface="Calibri "/>
              </a:rPr>
              <a:t> </a:t>
            </a:r>
            <a:r>
              <a:rPr lang="en-NG" altLang="en-NG" sz="1765" dirty="0">
                <a:latin typeface="Calibri "/>
              </a:rPr>
              <a:t>potential breaches to isolated segments, limiting their impact.</a:t>
            </a:r>
            <a:r>
              <a:rPr lang="en-US" altLang="en-NG" sz="1765" dirty="0">
                <a:latin typeface="Calibri "/>
              </a:rPr>
              <a:t> </a:t>
            </a:r>
            <a:r>
              <a:rPr lang="en-NG" altLang="en-NG" sz="1765" dirty="0">
                <a:latin typeface="Calibri "/>
              </a:rPr>
              <a:t>It also helps in controlling and monitoring traffic between segments, </a:t>
            </a:r>
            <a:r>
              <a:rPr lang="en-US" altLang="en-NG" sz="1765" dirty="0">
                <a:latin typeface="Calibri "/>
              </a:rPr>
              <a:t>  </a:t>
            </a:r>
            <a:r>
              <a:rPr lang="en-NG" altLang="en-NG" sz="1765" dirty="0">
                <a:latin typeface="Calibri "/>
              </a:rPr>
              <a:t>enhancing overall security. </a:t>
            </a:r>
          </a:p>
        </p:txBody>
      </p:sp>
    </p:spTree>
    <p:extLst>
      <p:ext uri="{BB962C8B-B14F-4D97-AF65-F5344CB8AC3E}">
        <p14:creationId xmlns:p14="http://schemas.microsoft.com/office/powerpoint/2010/main" val="1747442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921</TotalTime>
  <Words>7223</Words>
  <Application>Microsoft Office PowerPoint</Application>
  <PresentationFormat>Widescreen</PresentationFormat>
  <Paragraphs>975</Paragraphs>
  <Slides>147</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Arial Nova</vt:lpstr>
      <vt:lpstr>Berlin Sans FB Demi</vt:lpstr>
      <vt:lpstr>Calibri</vt:lpstr>
      <vt:lpstr>Calibri </vt:lpstr>
      <vt:lpstr>Segoe MDL2 Assets</vt:lpstr>
      <vt:lpstr>Segoe UI</vt:lpstr>
      <vt:lpstr>Tw Cen MT</vt:lpstr>
      <vt:lpstr>Wingdings</vt:lpstr>
      <vt:lpstr>Circuit</vt:lpstr>
      <vt:lpstr>The Evolution of Cybersecurity</vt:lpstr>
      <vt:lpstr>Introduction to Cybersecurity</vt:lpstr>
      <vt:lpstr>The Evolution of Cybersecurity</vt:lpstr>
      <vt:lpstr>The Evolution of Cybersecurity</vt:lpstr>
      <vt:lpstr>Introduction to Cybersecurity</vt:lpstr>
      <vt:lpstr>Definition of Cybersecurity</vt:lpstr>
      <vt:lpstr>What are cyber threats?</vt:lpstr>
      <vt:lpstr>     1. malware:   Definition: Malicious software designed to damage, disrupt, or gain unauthorized access to systems.  Examples:  Viruses: Attach themselves to legitimate programs and spread through systems  Worms: Self-replicating programs that spread without human intervention  Trojans: Disguise themselves as legitimate software but perform malicious activities  Ransomware: Encrypts files and demands a ransom for decryption          </vt:lpstr>
      <vt:lpstr>     2. Phishing:  Definition: Attempts to steal sensitive information by masquerading trustworthy entities.  Examples:  Email Phishing: Fraudulent emails asking for personal or financial information Spear Phishing: Targeted phishing attacks aimed at specific individuals Whaling: Targeting high-profile executives with phishing schemes        </vt:lpstr>
      <vt:lpstr>PowerPoint Presentation</vt:lpstr>
      <vt:lpstr>3. Denial of Service(DoS) and Distributed Denial of Service (DDos):  Definition: Overloading a system or network to make it unavailable to users   Examples:  DoS: A single source of attack flooding a server with requests DDoS: Multiple compromised systems attacking a single target, amplifying the attack  </vt:lpstr>
      <vt:lpstr>Types of Cyber Threats.    4) Advanced Persistent Threats (APTs):  Definition: Prolonged and targeted cyberattacks often orchestrated by nation-states or organized groups  Examples:  Long-term espionage: Gaining and maintaining access to sensitive information over extended periods  Sabotage: Disrupting operations or infrastructure         </vt:lpstr>
      <vt:lpstr>Types of Cyber Threats. </vt:lpstr>
      <vt:lpstr>Types of Cyber Threats. </vt:lpstr>
      <vt:lpstr>Understanding Vulnerabilities</vt:lpstr>
      <vt:lpstr>What are Vulnerabilities</vt:lpstr>
      <vt:lpstr>Types of Vulnerabilities</vt:lpstr>
      <vt:lpstr>Types of Vulnerabilities</vt:lpstr>
      <vt:lpstr>Types of Vulnerabilities</vt:lpstr>
      <vt:lpstr>Understanding Risks</vt:lpstr>
      <vt:lpstr>What are risks?</vt:lpstr>
      <vt:lpstr>Types Of Cybersecurity Risks</vt:lpstr>
      <vt:lpstr>Types Of Cybersecurity Risks</vt:lpstr>
      <vt:lpstr>Types Of Cybersecurity Risks</vt:lpstr>
      <vt:lpstr>Types Of Cybersecurity Risks</vt:lpstr>
      <vt:lpstr>Types Of Cybersecurity Risks</vt:lpstr>
      <vt:lpstr>Risk Assessment Process</vt:lpstr>
      <vt:lpstr>PowerPoint Presentation</vt:lpstr>
      <vt:lpstr>PowerPoint Presentation</vt:lpstr>
      <vt:lpstr>Q AND A SESSION</vt:lpstr>
      <vt:lpstr>Chapter 2  Cybersecurity Fundamentals, Domains, and Frameworks</vt:lpstr>
      <vt:lpstr>Cybersecurity Fundamentals</vt:lpstr>
      <vt:lpstr>Security Domains</vt:lpstr>
      <vt:lpstr>Security Domains</vt:lpstr>
      <vt:lpstr>Security Domains</vt:lpstr>
      <vt:lpstr>Overview of Security Frameworks and Controls</vt:lpstr>
      <vt:lpstr>Overview of Security Frameworks and Controls</vt:lpstr>
      <vt:lpstr>PowerPoint Presentation</vt:lpstr>
      <vt:lpstr>Overview of Security Frameworks and Controls</vt:lpstr>
      <vt:lpstr>Overview of Security Frameworks and Controls</vt:lpstr>
      <vt:lpstr>Overview of Security Frameworks and Controls</vt:lpstr>
      <vt:lpstr>Overview of Security Frameworks and Controls</vt:lpstr>
      <vt:lpstr>Overview of Security Frameworks and Controls</vt:lpstr>
      <vt:lpstr>PowerPoint Presentation</vt:lpstr>
      <vt:lpstr>Chapter 3 Cybersecurity Tools &amp; Programming languages</vt:lpstr>
      <vt:lpstr>Essential cybersecurity tools</vt:lpstr>
      <vt:lpstr>Essential cybersecurity tools</vt:lpstr>
      <vt:lpstr>Essential cybersecurity tools</vt:lpstr>
      <vt:lpstr>Essential cybersecurity tools</vt:lpstr>
      <vt:lpstr>Programming languages used in cybersecurity</vt:lpstr>
      <vt:lpstr>Programming languages used in cybersecurity</vt:lpstr>
      <vt:lpstr>Programming languages used in cybersecurity</vt:lpstr>
      <vt:lpstr>Chapter 4 network Security Basics</vt:lpstr>
      <vt:lpstr>Network Security Basics</vt:lpstr>
      <vt:lpstr>Network Security Basics</vt:lpstr>
      <vt:lpstr>Network Architecture &amp; Operations</vt:lpstr>
      <vt:lpstr>PowerPoint Presentation</vt:lpstr>
      <vt:lpstr>PowerPoint Presentation</vt:lpstr>
      <vt:lpstr>PowerPoint Presentation</vt:lpstr>
      <vt:lpstr>Security Hardening Principles</vt:lpstr>
      <vt:lpstr>PowerPoint Presentation</vt:lpstr>
      <vt:lpstr>PowerPoint Presentation</vt:lpstr>
      <vt:lpstr>PowerPoint Presentation</vt:lpstr>
      <vt:lpstr>Chapter 5 Strategies to secure against network intrusions </vt:lpstr>
      <vt:lpstr>Strategies to secure against network intrusions</vt:lpstr>
      <vt:lpstr>PowerPoint Presentation</vt:lpstr>
      <vt:lpstr>PowerPoint Presentation</vt:lpstr>
      <vt:lpstr>PowerPoint Presentation</vt:lpstr>
      <vt:lpstr>PowerPoint Presentation</vt:lpstr>
      <vt:lpstr>PowerPoint Presentation</vt:lpstr>
      <vt:lpstr>PowerPoint Presentation</vt:lpstr>
      <vt:lpstr>Implementation of security controls</vt:lpstr>
      <vt:lpstr>PowerPoint Presentation</vt:lpstr>
      <vt:lpstr>PowerPoint Presentation</vt:lpstr>
      <vt:lpstr>PowerPoint Presentation</vt:lpstr>
      <vt:lpstr>Chapter 6 Incident Response and Playbooks</vt:lpstr>
      <vt:lpstr>1. Introductions to Incident Response</vt:lpstr>
      <vt:lpstr>2. What Are Playbooks?</vt:lpstr>
      <vt:lpstr> 3. Essential Components of Playbooks</vt:lpstr>
      <vt:lpstr> 3. Essential Components of Playbooks</vt:lpstr>
      <vt:lpstr>5.Documentation and Reporting</vt:lpstr>
      <vt:lpstr>4. Developing and Maintaining Playbooks</vt:lpstr>
      <vt:lpstr>4. Developing and Maintaining Playbooks</vt:lpstr>
      <vt:lpstr> 5. Implementing Playbooks </vt:lpstr>
      <vt:lpstr> 6. Continuous Improvement </vt:lpstr>
      <vt:lpstr>5.CONCLUSION </vt:lpstr>
      <vt:lpstr>Chapter 7 Deep Dive into Cyber Security Tools and Their Applications</vt:lpstr>
      <vt:lpstr>1. Network Security Tools </vt:lpstr>
      <vt:lpstr>Network Security Tools</vt:lpstr>
      <vt:lpstr>Endpoint Security Tools</vt:lpstr>
      <vt:lpstr>Endpoint Security Tools</vt:lpstr>
      <vt:lpstr>3. Identity and Access Management (IAM) Tools</vt:lpstr>
      <vt:lpstr> 4. Security Information and Event Management (SIEM) Tools</vt:lpstr>
      <vt:lpstr>5. Vulnerability Management Tools</vt:lpstr>
      <vt:lpstr>6. Threat Intelligence Tools </vt:lpstr>
      <vt:lpstr>7. Data Loss Prevention (DLP) Tools </vt:lpstr>
      <vt:lpstr>8. Conclusion </vt:lpstr>
      <vt:lpstr>1. Zero Trust Architecture</vt:lpstr>
      <vt:lpstr>2. Multi-Factor Authentication (MFA) </vt:lpstr>
      <vt:lpstr>4. Intrusion Detection And Prevention System (IDPS)</vt:lpstr>
      <vt:lpstr>Case Studies on Effective Network Security</vt:lpstr>
      <vt:lpstr>Case Studies on Effective Network Security</vt:lpstr>
      <vt:lpstr>Case Studies on Effective Network Security</vt:lpstr>
      <vt:lpstr>Chapter 9 Network Operations And Monitoring</vt:lpstr>
      <vt:lpstr>1. Network Monitoring Tools and Techniques</vt:lpstr>
      <vt:lpstr>Popular Network Monitoring Tools: </vt:lpstr>
      <vt:lpstr>Popular Network Monitoring Tools: </vt:lpstr>
      <vt:lpstr>Techniques:  </vt:lpstr>
      <vt:lpstr>Techniques:</vt:lpstr>
      <vt:lpstr>2. Analyzing Network Traffic and Detecting Anomalies  </vt:lpstr>
      <vt:lpstr>2. Analyzing Network Traffic and Detecting Anomalies  </vt:lpstr>
      <vt:lpstr>Detecting Anomalies:</vt:lpstr>
      <vt:lpstr>Detecting Anomalies:</vt:lpstr>
      <vt:lpstr>Chapter 10 secure network design and intrusion pRevention</vt:lpstr>
      <vt:lpstr>SECURE</vt:lpstr>
      <vt:lpstr>NETWORK </vt:lpstr>
      <vt:lpstr>PowerPoint Presentation</vt:lpstr>
      <vt:lpstr>PowerPoint Presentation</vt:lpstr>
      <vt:lpstr>Defense </vt:lpstr>
      <vt:lpstr>PowerPoint Presentation</vt:lpstr>
      <vt:lpstr>PowerPoint Presentation</vt:lpstr>
      <vt:lpstr>Zero </vt:lpstr>
      <vt:lpstr>PowerPoint Presentation</vt:lpstr>
      <vt:lpstr>Network </vt:lpstr>
      <vt:lpstr>PowerPoint Presentation</vt:lpstr>
      <vt:lpstr>Secure Network </vt:lpstr>
      <vt:lpstr>PowerPoint Presentation</vt:lpstr>
      <vt:lpstr>INTRUSION PREVENTION AND DETECTION</vt:lpstr>
      <vt:lpstr>INTRUSION </vt:lpstr>
      <vt:lpstr>INTRUSION DETECTION SYSTEMS</vt:lpstr>
      <vt:lpstr>INTRUSION PREVENTION SYSTEMS</vt:lpstr>
      <vt:lpstr>security </vt:lpstr>
      <vt:lpstr>PowerPoint Presentation</vt:lpstr>
      <vt:lpstr>CONCLUSION</vt:lpstr>
      <vt:lpstr>Chapter 12 REAL-WORLD APPLICATIONS OF CYBERSECURITY &amp; CASE STUDIES</vt:lpstr>
      <vt:lpstr>APPLYING cybersecurity techniques</vt:lpstr>
      <vt:lpstr>Financial sector security</vt:lpstr>
      <vt:lpstr>HEALTHCARE SECURITY</vt:lpstr>
      <vt:lpstr>E-commerce &amp; retail security</vt:lpstr>
      <vt:lpstr>GOVERNMENT AND DEFENSE</vt:lpstr>
      <vt:lpstr>CASE-STUDIES ON REAL-LIFE CYBERSECURITY INCIDENTS</vt:lpstr>
      <vt:lpstr>Storm-0539 (atlas lion) (2021)</vt:lpstr>
      <vt:lpstr>The wannacry attack (2017)</vt:lpstr>
      <vt:lpstr>TARGET’S DATA BREACH (2013)</vt:lpstr>
      <vt:lpstr>EQUIFAX DATA BREACH (2017)</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Cybersecurity</dc:title>
  <dc:creator>soyinka sunday</dc:creator>
  <cp:lastModifiedBy>Kazim Olaniran</cp:lastModifiedBy>
  <cp:revision>58</cp:revision>
  <dcterms:created xsi:type="dcterms:W3CDTF">2024-08-20T13:32:42Z</dcterms:created>
  <dcterms:modified xsi:type="dcterms:W3CDTF">2024-09-02T06:45:47Z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